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303" r:id="rId4"/>
    <p:sldId id="282" r:id="rId5"/>
    <p:sldId id="283" r:id="rId6"/>
    <p:sldId id="288" r:id="rId7"/>
    <p:sldId id="290" r:id="rId8"/>
    <p:sldId id="284" r:id="rId9"/>
    <p:sldId id="285" r:id="rId10"/>
    <p:sldId id="286" r:id="rId11"/>
    <p:sldId id="287" r:id="rId12"/>
    <p:sldId id="291" r:id="rId13"/>
    <p:sldId id="292" r:id="rId14"/>
    <p:sldId id="263" r:id="rId15"/>
    <p:sldId id="293" r:id="rId16"/>
    <p:sldId id="294" r:id="rId17"/>
    <p:sldId id="264" r:id="rId18"/>
    <p:sldId id="270" r:id="rId19"/>
    <p:sldId id="295" r:id="rId20"/>
    <p:sldId id="296" r:id="rId21"/>
    <p:sldId id="297" r:id="rId22"/>
    <p:sldId id="298" r:id="rId23"/>
    <p:sldId id="299" r:id="rId24"/>
    <p:sldId id="301" r:id="rId25"/>
    <p:sldId id="300" r:id="rId26"/>
    <p:sldId id="305" r:id="rId27"/>
    <p:sldId id="306" r:id="rId28"/>
    <p:sldId id="276" r:id="rId29"/>
    <p:sldId id="308" r:id="rId30"/>
    <p:sldId id="307" r:id="rId31"/>
    <p:sldId id="304" r:id="rId32"/>
    <p:sldId id="27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08D267-B36D-404E-B949-346B7A03AE06}">
          <p14:sldIdLst>
            <p14:sldId id="256"/>
            <p14:sldId id="257"/>
            <p14:sldId id="303"/>
            <p14:sldId id="282"/>
            <p14:sldId id="283"/>
            <p14:sldId id="288"/>
            <p14:sldId id="290"/>
            <p14:sldId id="284"/>
            <p14:sldId id="285"/>
            <p14:sldId id="286"/>
            <p14:sldId id="287"/>
          </p14:sldIdLst>
        </p14:section>
        <p14:section name="Untitled Section" id="{CDFB3F1B-A37C-4CD7-B54C-287B63F8A539}">
          <p14:sldIdLst>
            <p14:sldId id="291"/>
            <p14:sldId id="292"/>
            <p14:sldId id="263"/>
            <p14:sldId id="293"/>
            <p14:sldId id="294"/>
            <p14:sldId id="264"/>
            <p14:sldId id="270"/>
            <p14:sldId id="295"/>
            <p14:sldId id="296"/>
            <p14:sldId id="297"/>
            <p14:sldId id="298"/>
            <p14:sldId id="299"/>
            <p14:sldId id="301"/>
            <p14:sldId id="300"/>
            <p14:sldId id="305"/>
            <p14:sldId id="306"/>
            <p14:sldId id="276"/>
            <p14:sldId id="308"/>
            <p14:sldId id="307"/>
            <p14:sldId id="304"/>
            <p14:sldId id="27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D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906" y="5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B0129C-3740-40E6-BA89-B2814AE99507}"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CF0D-EC30-47BF-BC0F-262ACF2505E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0129C-3740-40E6-BA89-B2814AE99507}"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CF0D-EC30-47BF-BC0F-262ACF2505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7B0129C-3740-40E6-BA89-B2814AE99507}"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CF0D-EC30-47BF-BC0F-262ACF2505E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0129C-3740-40E6-BA89-B2814AE99507}"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CF0D-EC30-47BF-BC0F-262ACF2505E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B0129C-3740-40E6-BA89-B2814AE99507}"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CF0D-EC30-47BF-BC0F-262ACF2505E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7B0129C-3740-40E6-BA89-B2814AE99507}"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0CF0D-EC30-47BF-BC0F-262ACF2505E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B0129C-3740-40E6-BA89-B2814AE99507}"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0CF0D-EC30-47BF-BC0F-262ACF2505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B0129C-3740-40E6-BA89-B2814AE99507}"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0CF0D-EC30-47BF-BC0F-262ACF2505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7B0129C-3740-40E6-BA89-B2814AE99507}"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0CF0D-EC30-47BF-BC0F-262ACF2505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7B0129C-3740-40E6-BA89-B2814AE99507}"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0CF0D-EC30-47BF-BC0F-262ACF2505E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0129C-3740-40E6-BA89-B2814AE99507}"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0CF0D-EC30-47BF-BC0F-262ACF2505EA}"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7B0129C-3740-40E6-BA89-B2814AE99507}" type="datetimeFigureOut">
              <a:rPr lang="en-US" smtClean="0"/>
              <a:t>9/8/2023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C20CF0D-EC30-47BF-BC0F-262ACF2505EA}"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62000"/>
            <a:ext cx="7010400" cy="76200"/>
          </a:xfrm>
        </p:spPr>
        <p:txBody>
          <a:bodyPr>
            <a:noAutofit/>
          </a:bodyPr>
          <a:lstStyle/>
          <a:p>
            <a:r>
              <a:rPr lang="en-US" sz="2000" b="1" dirty="0" smtClean="0">
                <a:solidFill>
                  <a:srgbClr val="0070C0"/>
                </a:solidFill>
                <a:latin typeface="Times New Roman" pitchFamily="18" charset="0"/>
                <a:cs typeface="Times New Roman" pitchFamily="18" charset="0"/>
              </a:rPr>
              <a:t>SỞ THÔNG TIN VÀ TRUYỀN THÔNG TỈNH </a:t>
            </a:r>
            <a:r>
              <a:rPr lang="en-US" sz="1800" b="1" dirty="0" smtClean="0">
                <a:solidFill>
                  <a:srgbClr val="0070C0"/>
                </a:solidFill>
                <a:latin typeface="Times New Roman" pitchFamily="18" charset="0"/>
                <a:cs typeface="Times New Roman" pitchFamily="18" charset="0"/>
              </a:rPr>
              <a:t>BẮC</a:t>
            </a:r>
            <a:r>
              <a:rPr lang="en-US" sz="2000" b="1" dirty="0" smtClean="0">
                <a:solidFill>
                  <a:srgbClr val="0070C0"/>
                </a:solidFill>
                <a:latin typeface="Times New Roman" pitchFamily="18" charset="0"/>
                <a:cs typeface="Times New Roman" pitchFamily="18" charset="0"/>
              </a:rPr>
              <a:t> KẠN</a:t>
            </a:r>
            <a:endParaRPr lang="en-US" sz="2000" b="1" dirty="0">
              <a:solidFill>
                <a:srgbClr val="0070C0"/>
              </a:solidFill>
              <a:latin typeface="Times New Roman" pitchFamily="18" charset="0"/>
              <a:cs typeface="Times New Roman" pitchFamily="18" charset="0"/>
            </a:endParaRPr>
          </a:p>
        </p:txBody>
      </p:sp>
      <p:sp>
        <p:nvSpPr>
          <p:cNvPr id="3" name="Subtitle 2"/>
          <p:cNvSpPr>
            <a:spLocks noGrp="1"/>
          </p:cNvSpPr>
          <p:nvPr>
            <p:ph type="subTitle" idx="1"/>
          </p:nvPr>
        </p:nvSpPr>
        <p:spPr>
          <a:xfrm>
            <a:off x="876300" y="1371600"/>
            <a:ext cx="7810500" cy="2362200"/>
          </a:xfrm>
          <a:ln>
            <a:solidFill>
              <a:schemeClr val="accent1"/>
            </a:solidFill>
          </a:ln>
          <a:effectLst>
            <a:glow rad="63500">
              <a:schemeClr val="accent5">
                <a:satMod val="175000"/>
                <a:alpha val="40000"/>
              </a:schemeClr>
            </a:glow>
            <a:softEdge rad="31750"/>
          </a:effectLst>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pPr>
              <a:spcBef>
                <a:spcPts val="600"/>
              </a:spcBef>
            </a:pPr>
            <a:r>
              <a:rPr lang="en-US" sz="14400" b="1" dirty="0" smtClean="0">
                <a:solidFill>
                  <a:schemeClr val="tx2">
                    <a:lumMod val="60000"/>
                    <a:lumOff val="40000"/>
                  </a:schemeClr>
                </a:solidFill>
                <a:latin typeface="+mj-lt"/>
                <a:cs typeface="Times New Roman" pitchFamily="18" charset="0"/>
              </a:rPr>
              <a:t>THAM LUẬN</a:t>
            </a:r>
          </a:p>
          <a:p>
            <a:pPr>
              <a:lnSpc>
                <a:spcPct val="120000"/>
              </a:lnSpc>
              <a:spcBef>
                <a:spcPts val="0"/>
              </a:spcBef>
            </a:pPr>
            <a:r>
              <a:rPr lang="en-US" sz="11200" b="1" i="1" dirty="0" err="1" smtClean="0">
                <a:solidFill>
                  <a:schemeClr val="tx2">
                    <a:lumMod val="60000"/>
                    <a:lumOff val="40000"/>
                  </a:schemeClr>
                </a:solidFill>
                <a:latin typeface="+mj-lt"/>
                <a:ea typeface="Arial Unicode MS" pitchFamily="34" charset="-128"/>
                <a:cs typeface="Times New Roman" pitchFamily="18" charset="0"/>
              </a:rPr>
              <a:t>Bắc</a:t>
            </a:r>
            <a:r>
              <a:rPr lang="en-US" sz="11200" b="1" i="1" dirty="0" smtClean="0">
                <a:solidFill>
                  <a:schemeClr val="tx2">
                    <a:lumMod val="60000"/>
                    <a:lumOff val="40000"/>
                  </a:schemeClr>
                </a:solidFill>
                <a:latin typeface="+mj-lt"/>
                <a:ea typeface="Arial Unicode MS" pitchFamily="34" charset="-128"/>
                <a:cs typeface="Times New Roman" pitchFamily="18" charset="0"/>
              </a:rPr>
              <a:t> </a:t>
            </a:r>
            <a:r>
              <a:rPr lang="en-US" sz="11200" b="1" i="1" dirty="0" err="1">
                <a:solidFill>
                  <a:schemeClr val="tx2">
                    <a:lumMod val="60000"/>
                    <a:lumOff val="40000"/>
                  </a:schemeClr>
                </a:solidFill>
                <a:latin typeface="+mj-lt"/>
                <a:ea typeface="Arial Unicode MS" pitchFamily="34" charset="-128"/>
                <a:cs typeface="Times New Roman" pitchFamily="18" charset="0"/>
              </a:rPr>
              <a:t>Kạn</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err="1">
                <a:solidFill>
                  <a:schemeClr val="tx2">
                    <a:lumMod val="60000"/>
                    <a:lumOff val="40000"/>
                  </a:schemeClr>
                </a:solidFill>
                <a:latin typeface="+mj-lt"/>
                <a:ea typeface="Arial Unicode MS" pitchFamily="34" charset="-128"/>
                <a:cs typeface="Times New Roman" pitchFamily="18" charset="0"/>
              </a:rPr>
              <a:t>triển</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err="1">
                <a:solidFill>
                  <a:schemeClr val="tx2">
                    <a:lumMod val="60000"/>
                    <a:lumOff val="40000"/>
                  </a:schemeClr>
                </a:solidFill>
                <a:latin typeface="+mj-lt"/>
                <a:ea typeface="Arial Unicode MS" pitchFamily="34" charset="-128"/>
                <a:cs typeface="Times New Roman" pitchFamily="18" charset="0"/>
              </a:rPr>
              <a:t>khai</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err="1">
                <a:solidFill>
                  <a:schemeClr val="tx2">
                    <a:lumMod val="60000"/>
                    <a:lumOff val="40000"/>
                  </a:schemeClr>
                </a:solidFill>
                <a:latin typeface="+mj-lt"/>
                <a:ea typeface="Arial Unicode MS" pitchFamily="34" charset="-128"/>
                <a:cs typeface="Times New Roman" pitchFamily="18" charset="0"/>
              </a:rPr>
              <a:t>Chương</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err="1">
                <a:solidFill>
                  <a:schemeClr val="tx2">
                    <a:lumMod val="60000"/>
                    <a:lumOff val="40000"/>
                  </a:schemeClr>
                </a:solidFill>
                <a:latin typeface="+mj-lt"/>
                <a:ea typeface="Arial Unicode MS" pitchFamily="34" charset="-128"/>
                <a:cs typeface="Times New Roman" pitchFamily="18" charset="0"/>
              </a:rPr>
              <a:t>trình</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err="1" smtClean="0">
                <a:solidFill>
                  <a:schemeClr val="tx2">
                    <a:lumMod val="60000"/>
                    <a:lumOff val="40000"/>
                  </a:schemeClr>
                </a:solidFill>
                <a:latin typeface="+mj-lt"/>
                <a:ea typeface="Arial Unicode MS" pitchFamily="34" charset="-128"/>
                <a:cs typeface="Times New Roman" pitchFamily="18" charset="0"/>
              </a:rPr>
              <a:t>hỗ</a:t>
            </a:r>
            <a:r>
              <a:rPr lang="en-US" sz="11200" b="1" i="1" dirty="0" smtClean="0">
                <a:solidFill>
                  <a:schemeClr val="tx2">
                    <a:lumMod val="60000"/>
                    <a:lumOff val="40000"/>
                  </a:schemeClr>
                </a:solidFill>
                <a:latin typeface="+mj-lt"/>
                <a:ea typeface="Arial Unicode MS" pitchFamily="34" charset="-128"/>
                <a:cs typeface="Times New Roman" pitchFamily="18" charset="0"/>
              </a:rPr>
              <a:t> </a:t>
            </a:r>
            <a:r>
              <a:rPr lang="en-US" sz="11200" b="1" i="1" dirty="0" err="1">
                <a:solidFill>
                  <a:schemeClr val="tx2">
                    <a:lumMod val="60000"/>
                    <a:lumOff val="40000"/>
                  </a:schemeClr>
                </a:solidFill>
                <a:latin typeface="+mj-lt"/>
                <a:ea typeface="Arial Unicode MS" pitchFamily="34" charset="-128"/>
                <a:cs typeface="Times New Roman" pitchFamily="18" charset="0"/>
              </a:rPr>
              <a:t>trợ</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err="1">
                <a:solidFill>
                  <a:schemeClr val="tx2">
                    <a:lumMod val="60000"/>
                    <a:lumOff val="40000"/>
                  </a:schemeClr>
                </a:solidFill>
                <a:latin typeface="+mj-lt"/>
                <a:ea typeface="Arial Unicode MS" pitchFamily="34" charset="-128"/>
                <a:cs typeface="Times New Roman" pitchFamily="18" charset="0"/>
              </a:rPr>
              <a:t>phổ</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err="1" smtClean="0">
                <a:solidFill>
                  <a:schemeClr val="tx2">
                    <a:lumMod val="60000"/>
                    <a:lumOff val="40000"/>
                  </a:schemeClr>
                </a:solidFill>
                <a:latin typeface="+mj-lt"/>
                <a:ea typeface="Arial Unicode MS" pitchFamily="34" charset="-128"/>
                <a:cs typeface="Times New Roman" pitchFamily="18" charset="0"/>
              </a:rPr>
              <a:t>cập</a:t>
            </a:r>
            <a:r>
              <a:rPr lang="en-US" sz="11200" b="1" i="1" dirty="0">
                <a:solidFill>
                  <a:schemeClr val="tx2">
                    <a:lumMod val="60000"/>
                    <a:lumOff val="40000"/>
                  </a:schemeClr>
                </a:solidFill>
                <a:latin typeface="+mj-lt"/>
                <a:ea typeface="Arial Unicode MS" pitchFamily="34" charset="-128"/>
                <a:cs typeface="Times New Roman" pitchFamily="18" charset="0"/>
              </a:rPr>
              <a:t> </a:t>
            </a:r>
            <a:endParaRPr lang="en-US" sz="11200" b="1" i="1" dirty="0" smtClean="0">
              <a:solidFill>
                <a:schemeClr val="tx2">
                  <a:lumMod val="60000"/>
                  <a:lumOff val="40000"/>
                </a:schemeClr>
              </a:solidFill>
              <a:latin typeface="+mj-lt"/>
              <a:ea typeface="Arial Unicode MS" pitchFamily="34" charset="-128"/>
              <a:cs typeface="Times New Roman" pitchFamily="18" charset="0"/>
            </a:endParaRPr>
          </a:p>
          <a:p>
            <a:pPr>
              <a:lnSpc>
                <a:spcPct val="120000"/>
              </a:lnSpc>
              <a:spcBef>
                <a:spcPts val="0"/>
              </a:spcBef>
            </a:pPr>
            <a:r>
              <a:rPr lang="en-US" sz="11200" b="1" i="1" dirty="0" err="1" smtClean="0">
                <a:solidFill>
                  <a:schemeClr val="tx2">
                    <a:lumMod val="60000"/>
                    <a:lumOff val="40000"/>
                  </a:schemeClr>
                </a:solidFill>
                <a:latin typeface="+mj-lt"/>
                <a:ea typeface="Arial Unicode MS" pitchFamily="34" charset="-128"/>
                <a:cs typeface="Times New Roman" pitchFamily="18" charset="0"/>
              </a:rPr>
              <a:t>điện</a:t>
            </a:r>
            <a:r>
              <a:rPr lang="en-US" sz="11200" b="1" i="1" dirty="0" smtClean="0">
                <a:solidFill>
                  <a:schemeClr val="tx2">
                    <a:lumMod val="60000"/>
                    <a:lumOff val="40000"/>
                  </a:schemeClr>
                </a:solidFill>
                <a:latin typeface="+mj-lt"/>
                <a:ea typeface="Arial Unicode MS" pitchFamily="34" charset="-128"/>
                <a:cs typeface="Times New Roman" pitchFamily="18" charset="0"/>
              </a:rPr>
              <a:t> </a:t>
            </a:r>
            <a:r>
              <a:rPr lang="en-US" sz="11200" b="1" i="1" dirty="0" err="1">
                <a:solidFill>
                  <a:schemeClr val="tx2">
                    <a:lumMod val="60000"/>
                    <a:lumOff val="40000"/>
                  </a:schemeClr>
                </a:solidFill>
                <a:latin typeface="+mj-lt"/>
                <a:ea typeface="Arial Unicode MS" pitchFamily="34" charset="-128"/>
                <a:cs typeface="Times New Roman" pitchFamily="18" charset="0"/>
              </a:rPr>
              <a:t>thoại</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err="1">
                <a:solidFill>
                  <a:schemeClr val="tx2">
                    <a:lumMod val="60000"/>
                    <a:lumOff val="40000"/>
                  </a:schemeClr>
                </a:solidFill>
                <a:latin typeface="+mj-lt"/>
                <a:ea typeface="Arial Unicode MS" pitchFamily="34" charset="-128"/>
                <a:cs typeface="Times New Roman" pitchFamily="18" charset="0"/>
              </a:rPr>
              <a:t>thông</a:t>
            </a:r>
            <a:r>
              <a:rPr lang="en-US" sz="11200" b="1" i="1" dirty="0">
                <a:solidFill>
                  <a:schemeClr val="tx2">
                    <a:lumMod val="60000"/>
                    <a:lumOff val="40000"/>
                  </a:schemeClr>
                </a:solidFill>
                <a:latin typeface="+mj-lt"/>
                <a:ea typeface="Arial Unicode MS" pitchFamily="34" charset="-128"/>
                <a:cs typeface="Times New Roman" pitchFamily="18" charset="0"/>
              </a:rPr>
              <a:t> minh </a:t>
            </a:r>
            <a:r>
              <a:rPr lang="en-US" sz="11200" b="1" i="1" dirty="0" err="1">
                <a:solidFill>
                  <a:schemeClr val="tx2">
                    <a:lumMod val="60000"/>
                    <a:lumOff val="40000"/>
                  </a:schemeClr>
                </a:solidFill>
                <a:latin typeface="+mj-lt"/>
                <a:ea typeface="Arial Unicode MS" pitchFamily="34" charset="-128"/>
                <a:cs typeface="Times New Roman" pitchFamily="18" charset="0"/>
              </a:rPr>
              <a:t>cho</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err="1" smtClean="0">
                <a:solidFill>
                  <a:schemeClr val="tx2">
                    <a:lumMod val="60000"/>
                    <a:lumOff val="40000"/>
                  </a:schemeClr>
                </a:solidFill>
                <a:latin typeface="+mj-lt"/>
                <a:ea typeface="Arial Unicode MS" pitchFamily="34" charset="-128"/>
                <a:cs typeface="Times New Roman" pitchFamily="18" charset="0"/>
              </a:rPr>
              <a:t>người</a:t>
            </a:r>
            <a:r>
              <a:rPr lang="en-US" sz="11200" b="1" i="1" dirty="0" smtClean="0">
                <a:solidFill>
                  <a:schemeClr val="tx2">
                    <a:lumMod val="60000"/>
                    <a:lumOff val="40000"/>
                  </a:schemeClr>
                </a:solidFill>
                <a:latin typeface="+mj-lt"/>
                <a:ea typeface="Arial Unicode MS" pitchFamily="34" charset="-128"/>
                <a:cs typeface="Times New Roman" pitchFamily="18" charset="0"/>
              </a:rPr>
              <a:t> </a:t>
            </a:r>
            <a:r>
              <a:rPr lang="en-US" sz="11200" b="1" i="1" dirty="0" err="1">
                <a:solidFill>
                  <a:schemeClr val="tx2">
                    <a:lumMod val="60000"/>
                    <a:lumOff val="40000"/>
                  </a:schemeClr>
                </a:solidFill>
                <a:latin typeface="+mj-lt"/>
                <a:ea typeface="Arial Unicode MS" pitchFamily="34" charset="-128"/>
                <a:cs typeface="Times New Roman" pitchFamily="18" charset="0"/>
              </a:rPr>
              <a:t>dân</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err="1" smtClean="0">
                <a:solidFill>
                  <a:schemeClr val="tx2">
                    <a:lumMod val="60000"/>
                    <a:lumOff val="40000"/>
                  </a:schemeClr>
                </a:solidFill>
                <a:latin typeface="+mj-lt"/>
                <a:ea typeface="Arial Unicode MS" pitchFamily="34" charset="-128"/>
                <a:cs typeface="Times New Roman" pitchFamily="18" charset="0"/>
              </a:rPr>
              <a:t>trưởng</a:t>
            </a:r>
            <a:r>
              <a:rPr lang="en-US" sz="11200" b="1" i="1" dirty="0" smtClean="0">
                <a:solidFill>
                  <a:schemeClr val="tx2">
                    <a:lumMod val="60000"/>
                    <a:lumOff val="40000"/>
                  </a:schemeClr>
                </a:solidFill>
                <a:latin typeface="+mj-lt"/>
                <a:ea typeface="Arial Unicode MS" pitchFamily="34" charset="-128"/>
                <a:cs typeface="Times New Roman" pitchFamily="18" charset="0"/>
              </a:rPr>
              <a:t> </a:t>
            </a:r>
            <a:r>
              <a:rPr lang="en-US" sz="11200" b="1" i="1" dirty="0" err="1" smtClean="0">
                <a:solidFill>
                  <a:schemeClr val="tx2">
                    <a:lumMod val="60000"/>
                    <a:lumOff val="40000"/>
                  </a:schemeClr>
                </a:solidFill>
                <a:latin typeface="+mj-lt"/>
                <a:ea typeface="Arial Unicode MS" pitchFamily="34" charset="-128"/>
                <a:cs typeface="Times New Roman" pitchFamily="18" charset="0"/>
              </a:rPr>
              <a:t>thành</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err="1" smtClean="0">
                <a:solidFill>
                  <a:schemeClr val="tx2">
                    <a:lumMod val="60000"/>
                    <a:lumOff val="40000"/>
                  </a:schemeClr>
                </a:solidFill>
                <a:latin typeface="+mj-lt"/>
                <a:ea typeface="Arial Unicode MS" pitchFamily="34" charset="-128"/>
                <a:cs typeface="Times New Roman" pitchFamily="18" charset="0"/>
              </a:rPr>
              <a:t>tại</a:t>
            </a:r>
            <a:r>
              <a:rPr lang="en-US" sz="11200" b="1" i="1" dirty="0" smtClean="0">
                <a:solidFill>
                  <a:schemeClr val="tx2">
                    <a:lumMod val="60000"/>
                    <a:lumOff val="40000"/>
                  </a:schemeClr>
                </a:solidFill>
                <a:latin typeface="+mj-lt"/>
                <a:ea typeface="Arial Unicode MS" pitchFamily="34" charset="-128"/>
                <a:cs typeface="Times New Roman" pitchFamily="18" charset="0"/>
              </a:rPr>
              <a:t> 8 </a:t>
            </a:r>
            <a:r>
              <a:rPr lang="en-US" sz="11200" b="1" i="1" dirty="0" err="1">
                <a:solidFill>
                  <a:schemeClr val="tx2">
                    <a:lumMod val="60000"/>
                    <a:lumOff val="40000"/>
                  </a:schemeClr>
                </a:solidFill>
                <a:latin typeface="+mj-lt"/>
                <a:ea typeface="Arial Unicode MS" pitchFamily="34" charset="-128"/>
                <a:cs typeface="Times New Roman" pitchFamily="18" charset="0"/>
              </a:rPr>
              <a:t>xã</a:t>
            </a:r>
            <a:r>
              <a:rPr lang="en-US" sz="11200" b="1" i="1" dirty="0">
                <a:solidFill>
                  <a:schemeClr val="tx2">
                    <a:lumMod val="60000"/>
                    <a:lumOff val="40000"/>
                  </a:schemeClr>
                </a:solidFill>
                <a:latin typeface="+mj-lt"/>
                <a:ea typeface="Arial Unicode MS" pitchFamily="34" charset="-128"/>
                <a:cs typeface="Times New Roman" pitchFamily="18" charset="0"/>
              </a:rPr>
              <a:t>/</a:t>
            </a:r>
            <a:r>
              <a:rPr lang="en-US" sz="11200" b="1" i="1" dirty="0" err="1">
                <a:solidFill>
                  <a:schemeClr val="tx2">
                    <a:lumMod val="60000"/>
                    <a:lumOff val="40000"/>
                  </a:schemeClr>
                </a:solidFill>
                <a:latin typeface="+mj-lt"/>
                <a:ea typeface="Arial Unicode MS" pitchFamily="34" charset="-128"/>
                <a:cs typeface="Times New Roman" pitchFamily="18" charset="0"/>
              </a:rPr>
              <a:t>phường</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err="1" smtClean="0">
                <a:solidFill>
                  <a:schemeClr val="tx2">
                    <a:lumMod val="60000"/>
                    <a:lumOff val="40000"/>
                  </a:schemeClr>
                </a:solidFill>
                <a:latin typeface="+mj-lt"/>
                <a:ea typeface="Arial Unicode MS" pitchFamily="34" charset="-128"/>
                <a:cs typeface="Times New Roman" pitchFamily="18" charset="0"/>
              </a:rPr>
              <a:t>thực</a:t>
            </a:r>
            <a:r>
              <a:rPr lang="en-US" sz="11200" b="1" i="1" dirty="0" smtClean="0">
                <a:solidFill>
                  <a:schemeClr val="tx2">
                    <a:lumMod val="60000"/>
                    <a:lumOff val="40000"/>
                  </a:schemeClr>
                </a:solidFill>
                <a:latin typeface="+mj-lt"/>
                <a:ea typeface="Arial Unicode MS" pitchFamily="34" charset="-128"/>
                <a:cs typeface="Times New Roman" pitchFamily="18" charset="0"/>
              </a:rPr>
              <a:t> </a:t>
            </a:r>
            <a:r>
              <a:rPr lang="en-US" sz="11200" b="1" i="1" dirty="0" err="1" smtClean="0">
                <a:solidFill>
                  <a:schemeClr val="tx2">
                    <a:lumMod val="60000"/>
                    <a:lumOff val="40000"/>
                  </a:schemeClr>
                </a:solidFill>
                <a:latin typeface="+mj-lt"/>
                <a:ea typeface="Arial Unicode MS" pitchFamily="34" charset="-128"/>
                <a:cs typeface="Times New Roman" pitchFamily="18" charset="0"/>
              </a:rPr>
              <a:t>hiện</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err="1" smtClean="0">
                <a:solidFill>
                  <a:schemeClr val="tx2">
                    <a:lumMod val="60000"/>
                    <a:lumOff val="40000"/>
                  </a:schemeClr>
                </a:solidFill>
                <a:latin typeface="+mj-lt"/>
                <a:ea typeface="Arial Unicode MS" pitchFamily="34" charset="-128"/>
                <a:cs typeface="Times New Roman" pitchFamily="18" charset="0"/>
              </a:rPr>
              <a:t>thí</a:t>
            </a:r>
            <a:r>
              <a:rPr lang="en-US" sz="11200" b="1" i="1" dirty="0" smtClean="0">
                <a:solidFill>
                  <a:schemeClr val="tx2">
                    <a:lumMod val="60000"/>
                    <a:lumOff val="40000"/>
                  </a:schemeClr>
                </a:solidFill>
                <a:latin typeface="+mj-lt"/>
                <a:ea typeface="Arial Unicode MS" pitchFamily="34" charset="-128"/>
                <a:cs typeface="Times New Roman" pitchFamily="18" charset="0"/>
              </a:rPr>
              <a:t> </a:t>
            </a:r>
            <a:r>
              <a:rPr lang="en-US" sz="11200" b="1" i="1" dirty="0" err="1">
                <a:solidFill>
                  <a:schemeClr val="tx2">
                    <a:lumMod val="60000"/>
                    <a:lumOff val="40000"/>
                  </a:schemeClr>
                </a:solidFill>
                <a:latin typeface="+mj-lt"/>
                <a:ea typeface="Arial Unicode MS" pitchFamily="34" charset="-128"/>
                <a:cs typeface="Times New Roman" pitchFamily="18" charset="0"/>
              </a:rPr>
              <a:t>điểm</a:t>
            </a:r>
            <a:r>
              <a:rPr lang="en-US" sz="11200" b="1" i="1" dirty="0">
                <a:solidFill>
                  <a:schemeClr val="tx2">
                    <a:lumMod val="60000"/>
                    <a:lumOff val="40000"/>
                  </a:schemeClr>
                </a:solidFill>
                <a:latin typeface="+mj-lt"/>
                <a:ea typeface="Arial Unicode MS" pitchFamily="34" charset="-128"/>
                <a:cs typeface="Times New Roman" pitchFamily="18" charset="0"/>
              </a:rPr>
              <a:t> </a:t>
            </a:r>
            <a:endParaRPr lang="en-US" sz="11200" b="1" i="1" dirty="0" smtClean="0">
              <a:solidFill>
                <a:schemeClr val="tx2">
                  <a:lumMod val="60000"/>
                  <a:lumOff val="40000"/>
                </a:schemeClr>
              </a:solidFill>
              <a:latin typeface="+mj-lt"/>
              <a:ea typeface="Arial Unicode MS" pitchFamily="34" charset="-128"/>
              <a:cs typeface="Times New Roman" pitchFamily="18" charset="0"/>
            </a:endParaRPr>
          </a:p>
          <a:p>
            <a:pPr>
              <a:lnSpc>
                <a:spcPct val="120000"/>
              </a:lnSpc>
              <a:spcBef>
                <a:spcPts val="0"/>
              </a:spcBef>
            </a:pPr>
            <a:r>
              <a:rPr lang="en-US" sz="11200" b="1" i="1" dirty="0" err="1" smtClean="0">
                <a:solidFill>
                  <a:schemeClr val="tx2">
                    <a:lumMod val="60000"/>
                    <a:lumOff val="40000"/>
                  </a:schemeClr>
                </a:solidFill>
                <a:latin typeface="+mj-lt"/>
                <a:ea typeface="Arial Unicode MS" pitchFamily="34" charset="-128"/>
                <a:cs typeface="Times New Roman" pitchFamily="18" charset="0"/>
              </a:rPr>
              <a:t>chuyển</a:t>
            </a:r>
            <a:r>
              <a:rPr lang="en-US" sz="11200" b="1" i="1" dirty="0" smtClean="0">
                <a:solidFill>
                  <a:schemeClr val="tx2">
                    <a:lumMod val="60000"/>
                    <a:lumOff val="40000"/>
                  </a:schemeClr>
                </a:solidFill>
                <a:latin typeface="+mj-lt"/>
                <a:ea typeface="Arial Unicode MS" pitchFamily="34" charset="-128"/>
                <a:cs typeface="Times New Roman" pitchFamily="18" charset="0"/>
              </a:rPr>
              <a:t> </a:t>
            </a:r>
            <a:r>
              <a:rPr lang="en-US" sz="11200" b="1" i="1" dirty="0" err="1">
                <a:solidFill>
                  <a:schemeClr val="tx2">
                    <a:lumMod val="60000"/>
                    <a:lumOff val="40000"/>
                  </a:schemeClr>
                </a:solidFill>
                <a:latin typeface="+mj-lt"/>
                <a:ea typeface="Arial Unicode MS" pitchFamily="34" charset="-128"/>
                <a:cs typeface="Times New Roman" pitchFamily="18" charset="0"/>
              </a:rPr>
              <a:t>đổi</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err="1">
                <a:solidFill>
                  <a:schemeClr val="tx2">
                    <a:lumMod val="60000"/>
                    <a:lumOff val="40000"/>
                  </a:schemeClr>
                </a:solidFill>
                <a:latin typeface="+mj-lt"/>
                <a:ea typeface="Arial Unicode MS" pitchFamily="34" charset="-128"/>
                <a:cs typeface="Times New Roman" pitchFamily="18" charset="0"/>
              </a:rPr>
              <a:t>số</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err="1">
                <a:solidFill>
                  <a:schemeClr val="tx2">
                    <a:lumMod val="60000"/>
                    <a:lumOff val="40000"/>
                  </a:schemeClr>
                </a:solidFill>
                <a:latin typeface="+mj-lt"/>
                <a:ea typeface="Arial Unicode MS" pitchFamily="34" charset="-128"/>
                <a:cs typeface="Times New Roman" pitchFamily="18" charset="0"/>
              </a:rPr>
              <a:t>năm</a:t>
            </a:r>
            <a:r>
              <a:rPr lang="en-US" sz="11200" b="1" i="1" dirty="0">
                <a:solidFill>
                  <a:schemeClr val="tx2">
                    <a:lumMod val="60000"/>
                    <a:lumOff val="40000"/>
                  </a:schemeClr>
                </a:solidFill>
                <a:latin typeface="+mj-lt"/>
                <a:ea typeface="Arial Unicode MS" pitchFamily="34" charset="-128"/>
                <a:cs typeface="Times New Roman" pitchFamily="18" charset="0"/>
              </a:rPr>
              <a:t> </a:t>
            </a:r>
            <a:r>
              <a:rPr lang="en-US" sz="11200" b="1" i="1" dirty="0" smtClean="0">
                <a:solidFill>
                  <a:schemeClr val="tx2">
                    <a:lumMod val="60000"/>
                    <a:lumOff val="40000"/>
                  </a:schemeClr>
                </a:solidFill>
                <a:latin typeface="+mj-lt"/>
                <a:ea typeface="Arial Unicode MS" pitchFamily="34" charset="-128"/>
                <a:cs typeface="Times New Roman" pitchFamily="18" charset="0"/>
              </a:rPr>
              <a:t>2023</a:t>
            </a:r>
          </a:p>
          <a:p>
            <a:pPr>
              <a:lnSpc>
                <a:spcPct val="120000"/>
              </a:lnSpc>
              <a:spcBef>
                <a:spcPts val="0"/>
              </a:spcBef>
            </a:pPr>
            <a:endParaRPr lang="en-US" sz="11200" b="1" dirty="0" smtClean="0">
              <a:solidFill>
                <a:schemeClr val="accent1">
                  <a:lumMod val="50000"/>
                </a:schemeClr>
              </a:solidFill>
              <a:latin typeface="Times New Roman" pitchFamily="18" charset="0"/>
              <a:ea typeface="Arial Unicode MS" pitchFamily="34" charset="-128"/>
              <a:cs typeface="Times New Roman" pitchFamily="18" charset="0"/>
            </a:endParaRPr>
          </a:p>
          <a:p>
            <a:r>
              <a:rPr lang="cy-GB" sz="12800" b="1" dirty="0" smtClean="0">
                <a:solidFill>
                  <a:schemeClr val="tx1"/>
                </a:solidFill>
                <a:latin typeface="Times New Roman" pitchFamily="18" charset="0"/>
                <a:cs typeface="Times New Roman" pitchFamily="18" charset="0"/>
              </a:rPr>
              <a:t> </a:t>
            </a:r>
          </a:p>
          <a:p>
            <a:endParaRPr lang="cy-GB" dirty="0" smtClean="0">
              <a:solidFill>
                <a:schemeClr val="tx1"/>
              </a:solidFill>
              <a:latin typeface="Times New Roman" pitchFamily="18" charset="0"/>
              <a:cs typeface="Times New Roman" pitchFamily="18" charset="0"/>
            </a:endParaRPr>
          </a:p>
          <a:p>
            <a:endParaRPr lang="cy-GB" dirty="0" smtClean="0">
              <a:solidFill>
                <a:schemeClr val="tx1"/>
              </a:solidFill>
              <a:latin typeface="Times New Roman" pitchFamily="18" charset="0"/>
              <a:cs typeface="Times New Roman" pitchFamily="18" charset="0"/>
            </a:endParaRPr>
          </a:p>
          <a:p>
            <a:endParaRPr lang="en-US" dirty="0" smtClean="0">
              <a:solidFill>
                <a:schemeClr val="tx1"/>
              </a:solidFill>
              <a:latin typeface="Times New Roman" pitchFamily="18" charset="0"/>
              <a:cs typeface="Times New Roman" pitchFamily="18" charset="0"/>
            </a:endParaRPr>
          </a:p>
          <a:p>
            <a:r>
              <a:rPr lang="cy-GB" i="1" dirty="0" smtClean="0">
                <a:solidFill>
                  <a:schemeClr val="tx1"/>
                </a:solidFill>
                <a:latin typeface="Times New Roman" pitchFamily="18" charset="0"/>
                <a:cs typeface="Times New Roman" pitchFamily="18" charset="0"/>
              </a:rPr>
              <a:t> </a:t>
            </a:r>
            <a:endParaRPr lang="cy-GB" sz="7200" i="1" dirty="0">
              <a:solidFill>
                <a:schemeClr val="tx1"/>
              </a:solidFill>
              <a:latin typeface="Times New Roman" pitchFamily="18" charset="0"/>
              <a:cs typeface="Times New Roman" pitchFamily="18" charset="0"/>
            </a:endParaRPr>
          </a:p>
        </p:txBody>
      </p:sp>
      <p:cxnSp>
        <p:nvCxnSpPr>
          <p:cNvPr id="5" name="Straight Connector 4"/>
          <p:cNvCxnSpPr/>
          <p:nvPr/>
        </p:nvCxnSpPr>
        <p:spPr>
          <a:xfrm>
            <a:off x="2555594" y="914400"/>
            <a:ext cx="4119563"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159" y="4038600"/>
            <a:ext cx="2471641" cy="156251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6093" y="4038599"/>
            <a:ext cx="2342607" cy="156251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4038600"/>
            <a:ext cx="2525153" cy="1562519"/>
          </a:xfrm>
          <a:prstGeom prst="rect">
            <a:avLst/>
          </a:prstGeom>
        </p:spPr>
      </p:pic>
      <p:sp>
        <p:nvSpPr>
          <p:cNvPr id="11" name="Subtitle 2"/>
          <p:cNvSpPr txBox="1">
            <a:spLocks/>
          </p:cNvSpPr>
          <p:nvPr/>
        </p:nvSpPr>
        <p:spPr>
          <a:xfrm>
            <a:off x="876300" y="6019800"/>
            <a:ext cx="7810500" cy="381000"/>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25000" lnSpcReduction="2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cy-GB" sz="8000" b="1" i="1" dirty="0" smtClean="0">
                <a:solidFill>
                  <a:schemeClr val="tx1"/>
                </a:solidFill>
                <a:latin typeface="+mj-lt"/>
                <a:cs typeface="Times New Roman" pitchFamily="18" charset="0"/>
              </a:rPr>
              <a:t>Bắc </a:t>
            </a:r>
            <a:r>
              <a:rPr lang="cy-GB" sz="8000" b="1" i="1" dirty="0">
                <a:solidFill>
                  <a:schemeClr val="tx1"/>
                </a:solidFill>
                <a:latin typeface="+mj-lt"/>
                <a:cs typeface="Times New Roman" pitchFamily="18" charset="0"/>
              </a:rPr>
              <a:t>Kạn - tháng 9 năm 2023</a:t>
            </a:r>
            <a:endParaRPr lang="cy-GB" sz="8000" i="1" dirty="0">
              <a:solidFill>
                <a:schemeClr val="tx1"/>
              </a:solidFill>
              <a:latin typeface="+mj-lt"/>
              <a:cs typeface="Times New Roman" pitchFamily="18" charset="0"/>
            </a:endParaRPr>
          </a:p>
          <a:p>
            <a:endParaRPr lang="en-US" sz="16000" b="1" dirty="0" smtClean="0">
              <a:solidFill>
                <a:schemeClr val="tx1"/>
              </a:solidFill>
              <a:latin typeface="Times New Roman" pitchFamily="18" charset="0"/>
              <a:cs typeface="Times New Roman" pitchFamily="18" charset="0"/>
            </a:endParaRPr>
          </a:p>
          <a:p>
            <a:r>
              <a:rPr lang="cy-GB" sz="12800" b="1" dirty="0" smtClean="0">
                <a:solidFill>
                  <a:schemeClr val="tx1"/>
                </a:solidFill>
                <a:latin typeface="Times New Roman" pitchFamily="18" charset="0"/>
                <a:cs typeface="Times New Roman" pitchFamily="18" charset="0"/>
              </a:rPr>
              <a:t> </a:t>
            </a:r>
          </a:p>
          <a:p>
            <a:endParaRPr lang="cy-GB" dirty="0" smtClean="0">
              <a:solidFill>
                <a:schemeClr val="tx1"/>
              </a:solidFill>
              <a:latin typeface="Times New Roman" pitchFamily="18" charset="0"/>
              <a:cs typeface="Times New Roman" pitchFamily="18" charset="0"/>
            </a:endParaRPr>
          </a:p>
          <a:p>
            <a:endParaRPr lang="cy-GB" dirty="0" smtClean="0">
              <a:solidFill>
                <a:schemeClr val="tx1"/>
              </a:solidFill>
              <a:latin typeface="Times New Roman" pitchFamily="18" charset="0"/>
              <a:cs typeface="Times New Roman" pitchFamily="18" charset="0"/>
            </a:endParaRPr>
          </a:p>
          <a:p>
            <a:endParaRPr lang="en-US" dirty="0" smtClean="0">
              <a:solidFill>
                <a:schemeClr val="tx1"/>
              </a:solidFill>
              <a:latin typeface="Times New Roman" pitchFamily="18" charset="0"/>
              <a:cs typeface="Times New Roman" pitchFamily="18" charset="0"/>
            </a:endParaRPr>
          </a:p>
          <a:p>
            <a:r>
              <a:rPr lang="cy-GB" i="1" dirty="0" smtClean="0">
                <a:solidFill>
                  <a:schemeClr val="tx1"/>
                </a:solidFill>
                <a:latin typeface="Times New Roman" pitchFamily="18" charset="0"/>
                <a:cs typeface="Times New Roman" pitchFamily="18" charset="0"/>
              </a:rPr>
              <a:t> </a:t>
            </a:r>
            <a:endParaRPr lang="cy-GB" sz="7200"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5205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686800" cy="1524000"/>
          </a:xfrm>
        </p:spPr>
        <p:style>
          <a:lnRef idx="1">
            <a:schemeClr val="accent6"/>
          </a:lnRef>
          <a:fillRef idx="2">
            <a:schemeClr val="accent6"/>
          </a:fillRef>
          <a:effectRef idx="1">
            <a:schemeClr val="accent6"/>
          </a:effectRef>
          <a:fontRef idx="minor">
            <a:schemeClr val="dk1"/>
          </a:fontRef>
        </p:style>
        <p:txBody>
          <a:bodyPr>
            <a:noAutofit/>
          </a:bodyPr>
          <a:lstStyle/>
          <a:p>
            <a:pPr marL="0" indent="0" algn="ctr">
              <a:spcBef>
                <a:spcPts val="0"/>
              </a:spcBef>
              <a:buNone/>
            </a:pPr>
            <a:r>
              <a:rPr lang="cy-GB" b="1" dirty="0" smtClean="0">
                <a:latin typeface="+mj-lt"/>
                <a:cs typeface="Times New Roman" pitchFamily="18" charset="0"/>
              </a:rPr>
              <a:t>Hình thức 1:</a:t>
            </a:r>
          </a:p>
          <a:p>
            <a:pPr marL="0" indent="0" algn="just">
              <a:spcBef>
                <a:spcPts val="0"/>
              </a:spcBef>
              <a:buNone/>
            </a:pPr>
            <a:r>
              <a:rPr lang="cy-GB" b="1" i="1" dirty="0" smtClean="0">
                <a:latin typeface="+mj-lt"/>
                <a:cs typeface="Times New Roman" pitchFamily="18" charset="0"/>
              </a:rPr>
              <a:t>Hỗ trợ nguyên chiếc điện thoại thông minh từ nguồn tiếp nhận được đối với người dân trưởng thành thuộc hộ nghèo, hộ cận nghèo chưa có điện thoại thông minh theo thứ tự ưu tiên như sau: </a:t>
            </a:r>
            <a:endParaRPr lang="en-US" b="1" dirty="0" smtClean="0">
              <a:latin typeface="+mj-lt"/>
              <a:cs typeface="Times New Roman" pitchFamily="18" charset="0"/>
            </a:endParaRPr>
          </a:p>
        </p:txBody>
      </p:sp>
      <p:sp>
        <p:nvSpPr>
          <p:cNvPr id="2" name="Title 1"/>
          <p:cNvSpPr>
            <a:spLocks noGrp="1"/>
          </p:cNvSpPr>
          <p:nvPr>
            <p:ph type="title"/>
          </p:nvPr>
        </p:nvSpPr>
        <p:spPr>
          <a:xfrm>
            <a:off x="685800" y="381000"/>
            <a:ext cx="7848600" cy="9144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cy-GB" sz="2800" b="1" dirty="0" smtClean="0">
                <a:solidFill>
                  <a:schemeClr val="bg1"/>
                </a:solidFill>
                <a:latin typeface="Times New Roman" pitchFamily="18" charset="0"/>
                <a:cs typeface="Times New Roman" pitchFamily="18" charset="0"/>
              </a:rPr>
              <a:t>04 HÌNH THỨC HỖ TRỢ </a:t>
            </a:r>
            <a:br>
              <a:rPr lang="cy-GB" sz="2800" b="1" dirty="0" smtClean="0">
                <a:solidFill>
                  <a:schemeClr val="bg1"/>
                </a:solidFill>
                <a:latin typeface="Times New Roman" pitchFamily="18" charset="0"/>
                <a:cs typeface="Times New Roman" pitchFamily="18" charset="0"/>
              </a:rPr>
            </a:br>
            <a:r>
              <a:rPr lang="cy-GB" sz="2800" b="1" dirty="0" smtClean="0">
                <a:solidFill>
                  <a:schemeClr val="bg1"/>
                </a:solidFill>
                <a:latin typeface="Times New Roman" pitchFamily="18" charset="0"/>
                <a:cs typeface="Times New Roman" pitchFamily="18" charset="0"/>
              </a:rPr>
              <a:t>ĐIỆN THOẠI THÔNG MINH</a:t>
            </a:r>
            <a:endParaRPr lang="en-US" sz="2800" dirty="0">
              <a:solidFill>
                <a:schemeClr val="bg1"/>
              </a:solidFill>
            </a:endParaRPr>
          </a:p>
        </p:txBody>
      </p:sp>
      <p:sp>
        <p:nvSpPr>
          <p:cNvPr id="4" name="Content Placeholder 2"/>
          <p:cNvSpPr txBox="1">
            <a:spLocks/>
          </p:cNvSpPr>
          <p:nvPr/>
        </p:nvSpPr>
        <p:spPr>
          <a:xfrm>
            <a:off x="304800" y="3733800"/>
            <a:ext cx="8610600" cy="23622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dk1"/>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dk1"/>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dk1"/>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dk1"/>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marL="0" indent="0" algn="just">
              <a:spcBef>
                <a:spcPts val="0"/>
              </a:spcBef>
              <a:buFont typeface="Symbol" pitchFamily="18" charset="2"/>
              <a:buNone/>
            </a:pPr>
            <a:r>
              <a:rPr lang="cy-GB" dirty="0" smtClean="0">
                <a:latin typeface="+mj-lt"/>
                <a:cs typeface="Times New Roman" pitchFamily="18" charset="0"/>
              </a:rPr>
              <a:t>- Người dân trưởng thành thuộc hộ nghèo, hộ cận nghèo đồng thời là gia đình chính sách người có công với cách mạng. </a:t>
            </a:r>
            <a:endParaRPr lang="en-US" dirty="0" smtClean="0">
              <a:latin typeface="+mj-lt"/>
              <a:cs typeface="Times New Roman" pitchFamily="18" charset="0"/>
            </a:endParaRPr>
          </a:p>
          <a:p>
            <a:pPr marL="0" indent="0" algn="just">
              <a:spcBef>
                <a:spcPts val="0"/>
              </a:spcBef>
              <a:buFont typeface="Symbol" pitchFamily="18" charset="2"/>
              <a:buNone/>
            </a:pPr>
            <a:r>
              <a:rPr lang="cy-GB" dirty="0" smtClean="0">
                <a:latin typeface="+mj-lt"/>
                <a:cs typeface="Times New Roman" pitchFamily="18" charset="0"/>
              </a:rPr>
              <a:t>- Người dân trưởng thành thuộc hộ nghèo, hộ cận nghèo đồng thời gia đình chính sách xã hội. </a:t>
            </a:r>
            <a:endParaRPr lang="en-US" dirty="0" smtClean="0">
              <a:latin typeface="+mj-lt"/>
              <a:cs typeface="Times New Roman" pitchFamily="18" charset="0"/>
            </a:endParaRPr>
          </a:p>
          <a:p>
            <a:pPr marL="0" indent="0" algn="just">
              <a:spcBef>
                <a:spcPts val="0"/>
              </a:spcBef>
              <a:buFont typeface="Symbol" pitchFamily="18" charset="2"/>
              <a:buNone/>
            </a:pPr>
            <a:r>
              <a:rPr lang="cy-GB" dirty="0" smtClean="0">
                <a:latin typeface="+mj-lt"/>
                <a:cs typeface="Times New Roman" pitchFamily="18" charset="0"/>
              </a:rPr>
              <a:t>- Người dân trưởng thành thuộc hộ nghèo khác </a:t>
            </a:r>
            <a:endParaRPr lang="en-US" dirty="0" smtClean="0">
              <a:latin typeface="+mj-lt"/>
              <a:cs typeface="Times New Roman" pitchFamily="18" charset="0"/>
            </a:endParaRPr>
          </a:p>
          <a:p>
            <a:pPr marL="0" indent="0" algn="just">
              <a:spcBef>
                <a:spcPts val="0"/>
              </a:spcBef>
              <a:buFont typeface="Symbol" pitchFamily="18" charset="2"/>
              <a:buNone/>
            </a:pPr>
            <a:r>
              <a:rPr lang="cy-GB" dirty="0" smtClean="0">
                <a:latin typeface="+mj-lt"/>
                <a:cs typeface="Times New Roman" pitchFamily="18" charset="0"/>
              </a:rPr>
              <a:t>- Người dân trưởng thành thuộc hộ cận nghèo khác. </a:t>
            </a:r>
            <a:endParaRPr lang="en-US" dirty="0">
              <a:latin typeface="+mj-lt"/>
            </a:endParaRPr>
          </a:p>
        </p:txBody>
      </p:sp>
    </p:spTree>
    <p:extLst>
      <p:ext uri="{BB962C8B-B14F-4D97-AF65-F5344CB8AC3E}">
        <p14:creationId xmlns:p14="http://schemas.microsoft.com/office/powerpoint/2010/main" val="192075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1000"/>
                                        <p:tgtEl>
                                          <p:spTgt spid="4">
                                            <p:bg/>
                                          </p:spTgt>
                                        </p:tgtEl>
                                      </p:cBhvr>
                                    </p:animEffect>
                                    <p:anim calcmode="lin" valueType="num">
                                      <p:cBhvr>
                                        <p:cTn id="13" dur="1000" fill="hold"/>
                                        <p:tgtEl>
                                          <p:spTgt spid="4">
                                            <p:bg/>
                                          </p:spTgt>
                                        </p:tgtEl>
                                        <p:attrNameLst>
                                          <p:attrName>ppt_x</p:attrName>
                                        </p:attrNameLst>
                                      </p:cBhvr>
                                      <p:tavLst>
                                        <p:tav tm="0">
                                          <p:val>
                                            <p:strVal val="#ppt_x"/>
                                          </p:val>
                                        </p:tav>
                                        <p:tav tm="100000">
                                          <p:val>
                                            <p:strVal val="#ppt_x"/>
                                          </p:val>
                                        </p:tav>
                                      </p:tavLst>
                                    </p:anim>
                                    <p:anim calcmode="lin" valueType="num">
                                      <p:cBhvr>
                                        <p:cTn id="14" dur="1000" fill="hold"/>
                                        <p:tgtEl>
                                          <p:spTgt spid="4">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733800"/>
            <a:ext cx="8686800" cy="2743200"/>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0" indent="0" algn="just">
              <a:buNone/>
            </a:pPr>
            <a:r>
              <a:rPr lang="cy-GB" dirty="0" smtClean="0">
                <a:latin typeface="+mj-lt"/>
                <a:cs typeface="Times New Roman" pitchFamily="18" charset="0"/>
              </a:rPr>
              <a:t>- Người dân trưởng thành thuộc hộ nghèo chưa có điện thoại thông minh. </a:t>
            </a:r>
            <a:endParaRPr lang="en-US" dirty="0" smtClean="0">
              <a:latin typeface="+mj-lt"/>
              <a:cs typeface="Times New Roman" pitchFamily="18" charset="0"/>
            </a:endParaRPr>
          </a:p>
          <a:p>
            <a:pPr marL="0" indent="0" algn="just">
              <a:buNone/>
            </a:pPr>
            <a:r>
              <a:rPr lang="cy-GB" dirty="0" smtClean="0">
                <a:latin typeface="+mj-lt"/>
                <a:cs typeface="Times New Roman" pitchFamily="18" charset="0"/>
              </a:rPr>
              <a:t>- Người dân trưởng thành thuộc hộ nghèo có thành viên khác của gia đình đó đã được hỗ trợ nguyên chiếc điện thoại thông minh. </a:t>
            </a:r>
            <a:endParaRPr lang="en-US" dirty="0" smtClean="0">
              <a:latin typeface="+mj-lt"/>
              <a:cs typeface="Times New Roman" pitchFamily="18" charset="0"/>
            </a:endParaRPr>
          </a:p>
          <a:p>
            <a:pPr marL="0" indent="0" algn="just">
              <a:buNone/>
            </a:pPr>
            <a:r>
              <a:rPr lang="cy-GB" dirty="0" smtClean="0">
                <a:latin typeface="+mj-lt"/>
                <a:cs typeface="Times New Roman" pitchFamily="18" charset="0"/>
              </a:rPr>
              <a:t>- Người dân trưởng thành thuộc hộ cận nghèo chưa có điện thoại thông minh. </a:t>
            </a:r>
            <a:endParaRPr lang="en-US" dirty="0" smtClean="0">
              <a:latin typeface="+mj-lt"/>
              <a:cs typeface="Times New Roman" pitchFamily="18" charset="0"/>
            </a:endParaRPr>
          </a:p>
          <a:p>
            <a:pPr marL="0" indent="0" algn="just">
              <a:buNone/>
            </a:pPr>
            <a:r>
              <a:rPr lang="cy-GB" dirty="0" smtClean="0">
                <a:latin typeface="+mj-lt"/>
                <a:cs typeface="Times New Roman" pitchFamily="18" charset="0"/>
              </a:rPr>
              <a:t>- Người dân trưởng thành thuộc hộ cận nghèo có thành viên khác của gia đình đó đã được hỗ trợ nguyên chiếc điện thoại thông minh. </a:t>
            </a:r>
            <a:endParaRPr lang="en-US" dirty="0" smtClean="0">
              <a:latin typeface="+mj-lt"/>
              <a:cs typeface="Times New Roman" pitchFamily="18" charset="0"/>
            </a:endParaRPr>
          </a:p>
          <a:p>
            <a:pPr marL="0" indent="0">
              <a:buNone/>
            </a:pPr>
            <a:endParaRPr lang="en-US" dirty="0"/>
          </a:p>
        </p:txBody>
      </p:sp>
      <p:sp>
        <p:nvSpPr>
          <p:cNvPr id="5"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cy-GB" sz="2800" b="1" dirty="0" smtClean="0">
                <a:solidFill>
                  <a:schemeClr val="bg1"/>
                </a:solidFill>
                <a:latin typeface="Times New Roman" pitchFamily="18" charset="0"/>
                <a:cs typeface="Times New Roman" pitchFamily="18" charset="0"/>
              </a:rPr>
              <a:t>04 HÌNH THỨC HỖ TRỢ </a:t>
            </a:r>
            <a:br>
              <a:rPr lang="cy-GB" sz="2800" b="1" dirty="0" smtClean="0">
                <a:solidFill>
                  <a:schemeClr val="bg1"/>
                </a:solidFill>
                <a:latin typeface="Times New Roman" pitchFamily="18" charset="0"/>
                <a:cs typeface="Times New Roman" pitchFamily="18" charset="0"/>
              </a:rPr>
            </a:br>
            <a:r>
              <a:rPr lang="cy-GB" sz="2800" b="1" dirty="0" smtClean="0">
                <a:solidFill>
                  <a:schemeClr val="bg1"/>
                </a:solidFill>
                <a:latin typeface="Times New Roman" pitchFamily="18" charset="0"/>
                <a:cs typeface="Times New Roman" pitchFamily="18" charset="0"/>
              </a:rPr>
              <a:t>ĐIỆN THOẠI THÔNG MINH</a:t>
            </a:r>
            <a:endParaRPr lang="en-US" sz="2800" dirty="0">
              <a:solidFill>
                <a:schemeClr val="bg1"/>
              </a:solidFill>
            </a:endParaRPr>
          </a:p>
        </p:txBody>
      </p:sp>
      <p:sp>
        <p:nvSpPr>
          <p:cNvPr id="6" name="Content Placeholder 2"/>
          <p:cNvSpPr txBox="1">
            <a:spLocks/>
          </p:cNvSpPr>
          <p:nvPr/>
        </p:nvSpPr>
        <p:spPr>
          <a:xfrm>
            <a:off x="228600" y="1905000"/>
            <a:ext cx="8686800" cy="16764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dk1"/>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dk1"/>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dk1"/>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dk1"/>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marL="0" indent="0" algn="ctr">
              <a:spcBef>
                <a:spcPts val="0"/>
              </a:spcBef>
              <a:buNone/>
            </a:pPr>
            <a:r>
              <a:rPr lang="cy-GB" b="1" dirty="0" smtClean="0">
                <a:latin typeface="+mj-lt"/>
                <a:cs typeface="Times New Roman" pitchFamily="18" charset="0"/>
              </a:rPr>
              <a:t>Hình thức 2:</a:t>
            </a:r>
          </a:p>
          <a:p>
            <a:pPr marL="0" indent="0" algn="ctr">
              <a:spcBef>
                <a:spcPts val="0"/>
              </a:spcBef>
              <a:buNone/>
            </a:pPr>
            <a:r>
              <a:rPr lang="cy-GB" b="1" dirty="0" smtClean="0">
                <a:latin typeface="+mj-lt"/>
                <a:cs typeface="Times New Roman" pitchFamily="18" charset="0"/>
              </a:rPr>
              <a:t> </a:t>
            </a:r>
            <a:r>
              <a:rPr lang="en-US" b="1" i="1" dirty="0" err="1">
                <a:latin typeface="+mj-lt"/>
                <a:cs typeface="Times New Roman" pitchFamily="18" charset="0"/>
              </a:rPr>
              <a:t>Hỗ</a:t>
            </a:r>
            <a:r>
              <a:rPr lang="en-US" b="1" i="1" dirty="0">
                <a:latin typeface="+mj-lt"/>
                <a:cs typeface="Times New Roman" pitchFamily="18" charset="0"/>
              </a:rPr>
              <a:t> </a:t>
            </a:r>
            <a:r>
              <a:rPr lang="en-US" b="1" i="1" dirty="0" err="1">
                <a:latin typeface="+mj-lt"/>
                <a:cs typeface="Times New Roman" pitchFamily="18" charset="0"/>
              </a:rPr>
              <a:t>trợ</a:t>
            </a:r>
            <a:r>
              <a:rPr lang="en-US" b="1" i="1" dirty="0">
                <a:latin typeface="+mj-lt"/>
                <a:cs typeface="Times New Roman" pitchFamily="18" charset="0"/>
              </a:rPr>
              <a:t> </a:t>
            </a:r>
            <a:r>
              <a:rPr lang="en-US" b="1" i="1" dirty="0" err="1">
                <a:latin typeface="+mj-lt"/>
                <a:cs typeface="Times New Roman" pitchFamily="18" charset="0"/>
              </a:rPr>
              <a:t>một</a:t>
            </a:r>
            <a:r>
              <a:rPr lang="en-US" b="1" i="1" dirty="0">
                <a:latin typeface="+mj-lt"/>
                <a:cs typeface="Times New Roman" pitchFamily="18" charset="0"/>
              </a:rPr>
              <a:t> </a:t>
            </a:r>
            <a:r>
              <a:rPr lang="en-US" b="1" i="1" dirty="0" err="1">
                <a:latin typeface="+mj-lt"/>
                <a:cs typeface="Times New Roman" pitchFamily="18" charset="0"/>
              </a:rPr>
              <a:t>phần</a:t>
            </a:r>
            <a:r>
              <a:rPr lang="en-US" b="1" i="1" dirty="0">
                <a:latin typeface="+mj-lt"/>
                <a:cs typeface="Times New Roman" pitchFamily="18" charset="0"/>
              </a:rPr>
              <a:t> </a:t>
            </a:r>
            <a:r>
              <a:rPr lang="en-US" b="1" i="1" dirty="0" err="1">
                <a:latin typeface="+mj-lt"/>
                <a:cs typeface="Times New Roman" pitchFamily="18" charset="0"/>
              </a:rPr>
              <a:t>kinh</a:t>
            </a:r>
            <a:r>
              <a:rPr lang="en-US" b="1" i="1" dirty="0">
                <a:latin typeface="+mj-lt"/>
                <a:cs typeface="Times New Roman" pitchFamily="18" charset="0"/>
              </a:rPr>
              <a:t> </a:t>
            </a:r>
            <a:r>
              <a:rPr lang="en-US" b="1" i="1" dirty="0" err="1">
                <a:latin typeface="+mj-lt"/>
                <a:cs typeface="Times New Roman" pitchFamily="18" charset="0"/>
              </a:rPr>
              <a:t>phí</a:t>
            </a:r>
            <a:r>
              <a:rPr lang="en-US" b="1" i="1" dirty="0">
                <a:latin typeface="+mj-lt"/>
                <a:cs typeface="Times New Roman" pitchFamily="18" charset="0"/>
              </a:rPr>
              <a:t> </a:t>
            </a:r>
            <a:r>
              <a:rPr lang="en-US" b="1" i="1" dirty="0" err="1">
                <a:latin typeface="+mj-lt"/>
                <a:cs typeface="Times New Roman" pitchFamily="18" charset="0"/>
              </a:rPr>
              <a:t>từ</a:t>
            </a:r>
            <a:r>
              <a:rPr lang="en-US" b="1" i="1" dirty="0">
                <a:latin typeface="+mj-lt"/>
                <a:cs typeface="Times New Roman" pitchFamily="18" charset="0"/>
              </a:rPr>
              <a:t> </a:t>
            </a:r>
            <a:r>
              <a:rPr lang="en-US" b="1" i="1" dirty="0" err="1">
                <a:latin typeface="+mj-lt"/>
                <a:cs typeface="Times New Roman" pitchFamily="18" charset="0"/>
              </a:rPr>
              <a:t>các</a:t>
            </a:r>
            <a:r>
              <a:rPr lang="en-US" b="1" i="1" dirty="0">
                <a:latin typeface="+mj-lt"/>
                <a:cs typeface="Times New Roman" pitchFamily="18" charset="0"/>
              </a:rPr>
              <a:t> </a:t>
            </a:r>
            <a:r>
              <a:rPr lang="en-US" b="1" i="1" dirty="0" err="1">
                <a:latin typeface="+mj-lt"/>
                <a:cs typeface="Times New Roman" pitchFamily="18" charset="0"/>
              </a:rPr>
              <a:t>nguồn</a:t>
            </a:r>
            <a:r>
              <a:rPr lang="en-US" b="1" i="1" dirty="0">
                <a:latin typeface="+mj-lt"/>
                <a:cs typeface="Times New Roman" pitchFamily="18" charset="0"/>
              </a:rPr>
              <a:t> </a:t>
            </a:r>
            <a:r>
              <a:rPr lang="en-US" b="1" i="1" dirty="0" err="1">
                <a:latin typeface="+mj-lt"/>
                <a:cs typeface="Times New Roman" pitchFamily="18" charset="0"/>
              </a:rPr>
              <a:t>kinh</a:t>
            </a:r>
            <a:r>
              <a:rPr lang="en-US" b="1" i="1" dirty="0">
                <a:latin typeface="+mj-lt"/>
                <a:cs typeface="Times New Roman" pitchFamily="18" charset="0"/>
              </a:rPr>
              <a:t> </a:t>
            </a:r>
            <a:r>
              <a:rPr lang="en-US" b="1" i="1" dirty="0" err="1">
                <a:latin typeface="+mj-lt"/>
                <a:cs typeface="Times New Roman" pitchFamily="18" charset="0"/>
              </a:rPr>
              <a:t>phí</a:t>
            </a:r>
            <a:r>
              <a:rPr lang="en-US" b="1" i="1" dirty="0">
                <a:latin typeface="+mj-lt"/>
                <a:cs typeface="Times New Roman" pitchFamily="18" charset="0"/>
              </a:rPr>
              <a:t> </a:t>
            </a:r>
            <a:r>
              <a:rPr lang="en-US" b="1" i="1" dirty="0" err="1">
                <a:latin typeface="+mj-lt"/>
                <a:cs typeface="Times New Roman" pitchFamily="18" charset="0"/>
              </a:rPr>
              <a:t>huy</a:t>
            </a:r>
            <a:r>
              <a:rPr lang="en-US" b="1" i="1" dirty="0">
                <a:latin typeface="+mj-lt"/>
                <a:cs typeface="Times New Roman" pitchFamily="18" charset="0"/>
              </a:rPr>
              <a:t> </a:t>
            </a:r>
            <a:r>
              <a:rPr lang="en-US" b="1" i="1" dirty="0" err="1">
                <a:latin typeface="+mj-lt"/>
                <a:cs typeface="Times New Roman" pitchFamily="18" charset="0"/>
              </a:rPr>
              <a:t>động</a:t>
            </a:r>
            <a:r>
              <a:rPr lang="en-US" b="1" i="1" dirty="0">
                <a:latin typeface="+mj-lt"/>
                <a:cs typeface="Times New Roman" pitchFamily="18" charset="0"/>
              </a:rPr>
              <a:t> </a:t>
            </a:r>
            <a:r>
              <a:rPr lang="en-US" b="1" i="1" dirty="0" err="1">
                <a:latin typeface="+mj-lt"/>
                <a:cs typeface="Times New Roman" pitchFamily="18" charset="0"/>
              </a:rPr>
              <a:t>được</a:t>
            </a:r>
            <a:r>
              <a:rPr lang="en-US" b="1" i="1" dirty="0">
                <a:latin typeface="+mj-lt"/>
                <a:cs typeface="Times New Roman" pitchFamily="18" charset="0"/>
              </a:rPr>
              <a:t> </a:t>
            </a:r>
            <a:r>
              <a:rPr lang="en-US" b="1" i="1" dirty="0" err="1">
                <a:latin typeface="+mj-lt"/>
                <a:cs typeface="Times New Roman" pitchFamily="18" charset="0"/>
              </a:rPr>
              <a:t>đối</a:t>
            </a:r>
            <a:r>
              <a:rPr lang="en-US" b="1" i="1" dirty="0">
                <a:latin typeface="+mj-lt"/>
                <a:cs typeface="Times New Roman" pitchFamily="18" charset="0"/>
              </a:rPr>
              <a:t> </a:t>
            </a:r>
            <a:r>
              <a:rPr lang="en-US" b="1" i="1" dirty="0" err="1">
                <a:latin typeface="+mj-lt"/>
                <a:cs typeface="Times New Roman" pitchFamily="18" charset="0"/>
              </a:rPr>
              <a:t>với</a:t>
            </a:r>
            <a:r>
              <a:rPr lang="en-US" b="1" i="1" dirty="0">
                <a:latin typeface="+mj-lt"/>
                <a:cs typeface="Times New Roman" pitchFamily="18" charset="0"/>
              </a:rPr>
              <a:t> </a:t>
            </a:r>
            <a:r>
              <a:rPr lang="en-US" b="1" i="1" dirty="0" err="1">
                <a:latin typeface="+mj-lt"/>
                <a:cs typeface="Times New Roman" pitchFamily="18" charset="0"/>
              </a:rPr>
              <a:t>người</a:t>
            </a:r>
            <a:r>
              <a:rPr lang="en-US" b="1" i="1" dirty="0">
                <a:latin typeface="+mj-lt"/>
                <a:cs typeface="Times New Roman" pitchFamily="18" charset="0"/>
              </a:rPr>
              <a:t> </a:t>
            </a:r>
            <a:r>
              <a:rPr lang="en-US" b="1" i="1" dirty="0" err="1">
                <a:latin typeface="+mj-lt"/>
                <a:cs typeface="Times New Roman" pitchFamily="18" charset="0"/>
              </a:rPr>
              <a:t>dân</a:t>
            </a:r>
            <a:r>
              <a:rPr lang="en-US" b="1" i="1" dirty="0">
                <a:latin typeface="+mj-lt"/>
                <a:cs typeface="Times New Roman" pitchFamily="18" charset="0"/>
              </a:rPr>
              <a:t> </a:t>
            </a:r>
            <a:r>
              <a:rPr lang="en-US" b="1" i="1" dirty="0" err="1">
                <a:latin typeface="+mj-lt"/>
                <a:cs typeface="Times New Roman" pitchFamily="18" charset="0"/>
              </a:rPr>
              <a:t>trưởng</a:t>
            </a:r>
            <a:r>
              <a:rPr lang="en-US" b="1" i="1" dirty="0">
                <a:latin typeface="+mj-lt"/>
                <a:cs typeface="Times New Roman" pitchFamily="18" charset="0"/>
              </a:rPr>
              <a:t> </a:t>
            </a:r>
            <a:r>
              <a:rPr lang="en-US" b="1" i="1" dirty="0" err="1">
                <a:latin typeface="+mj-lt"/>
                <a:cs typeface="Times New Roman" pitchFamily="18" charset="0"/>
              </a:rPr>
              <a:t>thành</a:t>
            </a:r>
            <a:r>
              <a:rPr lang="en-US" b="1" i="1" dirty="0">
                <a:latin typeface="+mj-lt"/>
                <a:cs typeface="Times New Roman" pitchFamily="18" charset="0"/>
              </a:rPr>
              <a:t> </a:t>
            </a:r>
            <a:r>
              <a:rPr lang="en-US" b="1" i="1" dirty="0" err="1">
                <a:latin typeface="+mj-lt"/>
                <a:cs typeface="Times New Roman" pitchFamily="18" charset="0"/>
              </a:rPr>
              <a:t>chưa</a:t>
            </a:r>
            <a:r>
              <a:rPr lang="en-US" b="1" i="1" dirty="0">
                <a:latin typeface="+mj-lt"/>
                <a:cs typeface="Times New Roman" pitchFamily="18" charset="0"/>
              </a:rPr>
              <a:t> </a:t>
            </a:r>
            <a:r>
              <a:rPr lang="en-US" b="1" i="1" dirty="0" err="1">
                <a:latin typeface="+mj-lt"/>
                <a:cs typeface="Times New Roman" pitchFamily="18" charset="0"/>
              </a:rPr>
              <a:t>có</a:t>
            </a:r>
            <a:r>
              <a:rPr lang="en-US" b="1" i="1" dirty="0">
                <a:latin typeface="+mj-lt"/>
                <a:cs typeface="Times New Roman" pitchFamily="18" charset="0"/>
              </a:rPr>
              <a:t> </a:t>
            </a:r>
            <a:r>
              <a:rPr lang="en-US" b="1" i="1" dirty="0" err="1">
                <a:latin typeface="+mj-lt"/>
                <a:cs typeface="Times New Roman" pitchFamily="18" charset="0"/>
              </a:rPr>
              <a:t>điện</a:t>
            </a:r>
            <a:r>
              <a:rPr lang="en-US" b="1" i="1" dirty="0">
                <a:latin typeface="+mj-lt"/>
                <a:cs typeface="Times New Roman" pitchFamily="18" charset="0"/>
              </a:rPr>
              <a:t> </a:t>
            </a:r>
            <a:r>
              <a:rPr lang="en-US" b="1" i="1" dirty="0" err="1">
                <a:latin typeface="+mj-lt"/>
                <a:cs typeface="Times New Roman" pitchFamily="18" charset="0"/>
              </a:rPr>
              <a:t>thoại</a:t>
            </a:r>
            <a:r>
              <a:rPr lang="en-US" b="1" i="1" dirty="0">
                <a:latin typeface="+mj-lt"/>
                <a:cs typeface="Times New Roman" pitchFamily="18" charset="0"/>
              </a:rPr>
              <a:t> </a:t>
            </a:r>
            <a:r>
              <a:rPr lang="en-US" b="1" i="1" dirty="0" err="1">
                <a:latin typeface="+mj-lt"/>
                <a:cs typeface="Times New Roman" pitchFamily="18" charset="0"/>
              </a:rPr>
              <a:t>thông</a:t>
            </a:r>
            <a:r>
              <a:rPr lang="en-US" b="1" i="1" dirty="0">
                <a:latin typeface="+mj-lt"/>
                <a:cs typeface="Times New Roman" pitchFamily="18" charset="0"/>
              </a:rPr>
              <a:t> minh </a:t>
            </a:r>
            <a:r>
              <a:rPr lang="en-US" b="1" i="1" dirty="0" err="1">
                <a:latin typeface="+mj-lt"/>
                <a:cs typeface="Times New Roman" pitchFamily="18" charset="0"/>
              </a:rPr>
              <a:t>thuộc</a:t>
            </a:r>
            <a:r>
              <a:rPr lang="en-US" b="1" i="1" dirty="0">
                <a:latin typeface="+mj-lt"/>
                <a:cs typeface="Times New Roman" pitchFamily="18" charset="0"/>
              </a:rPr>
              <a:t> </a:t>
            </a:r>
            <a:r>
              <a:rPr lang="en-US" b="1" i="1" dirty="0" err="1">
                <a:latin typeface="+mj-lt"/>
                <a:cs typeface="Times New Roman" pitchFamily="18" charset="0"/>
              </a:rPr>
              <a:t>các</a:t>
            </a:r>
            <a:r>
              <a:rPr lang="en-US" b="1" i="1" dirty="0">
                <a:latin typeface="+mj-lt"/>
                <a:cs typeface="Times New Roman" pitchFamily="18" charset="0"/>
              </a:rPr>
              <a:t> </a:t>
            </a:r>
            <a:r>
              <a:rPr lang="en-US" b="1" i="1" dirty="0" err="1">
                <a:latin typeface="+mj-lt"/>
                <a:cs typeface="Times New Roman" pitchFamily="18" charset="0"/>
              </a:rPr>
              <a:t>đối</a:t>
            </a:r>
            <a:r>
              <a:rPr lang="en-US" b="1" i="1" dirty="0">
                <a:latin typeface="+mj-lt"/>
                <a:cs typeface="Times New Roman" pitchFamily="18" charset="0"/>
              </a:rPr>
              <a:t> </a:t>
            </a:r>
            <a:r>
              <a:rPr lang="en-US" b="1" i="1" dirty="0" err="1">
                <a:latin typeface="+mj-lt"/>
                <a:cs typeface="Times New Roman" pitchFamily="18" charset="0"/>
              </a:rPr>
              <a:t>tượng</a:t>
            </a:r>
            <a:r>
              <a:rPr lang="en-US" b="1" i="1" dirty="0">
                <a:latin typeface="+mj-lt"/>
                <a:cs typeface="Times New Roman" pitchFamily="18" charset="0"/>
              </a:rPr>
              <a:t> </a:t>
            </a:r>
            <a:r>
              <a:rPr lang="en-US" b="1" i="1" dirty="0" err="1">
                <a:latin typeface="+mj-lt"/>
                <a:cs typeface="Times New Roman" pitchFamily="18" charset="0"/>
              </a:rPr>
              <a:t>theo</a:t>
            </a:r>
            <a:r>
              <a:rPr lang="en-US" b="1" i="1" dirty="0">
                <a:latin typeface="+mj-lt"/>
                <a:cs typeface="Times New Roman" pitchFamily="18" charset="0"/>
              </a:rPr>
              <a:t> </a:t>
            </a:r>
            <a:r>
              <a:rPr lang="en-US" b="1" i="1" dirty="0" err="1">
                <a:latin typeface="+mj-lt"/>
                <a:cs typeface="Times New Roman" pitchFamily="18" charset="0"/>
              </a:rPr>
              <a:t>thứ</a:t>
            </a:r>
            <a:r>
              <a:rPr lang="en-US" b="1" i="1" dirty="0">
                <a:latin typeface="+mj-lt"/>
                <a:cs typeface="Times New Roman" pitchFamily="18" charset="0"/>
              </a:rPr>
              <a:t> </a:t>
            </a:r>
            <a:r>
              <a:rPr lang="en-US" b="1" i="1" dirty="0" err="1">
                <a:latin typeface="+mj-lt"/>
                <a:cs typeface="Times New Roman" pitchFamily="18" charset="0"/>
              </a:rPr>
              <a:t>tự</a:t>
            </a:r>
            <a:r>
              <a:rPr lang="en-US" b="1" i="1" dirty="0">
                <a:latin typeface="+mj-lt"/>
                <a:cs typeface="Times New Roman" pitchFamily="18" charset="0"/>
              </a:rPr>
              <a:t> </a:t>
            </a:r>
            <a:r>
              <a:rPr lang="en-US" b="1" i="1" dirty="0" err="1">
                <a:latin typeface="+mj-lt"/>
                <a:cs typeface="Times New Roman" pitchFamily="18" charset="0"/>
              </a:rPr>
              <a:t>ưu</a:t>
            </a:r>
            <a:r>
              <a:rPr lang="en-US" b="1" i="1" dirty="0">
                <a:latin typeface="+mj-lt"/>
                <a:cs typeface="Times New Roman" pitchFamily="18" charset="0"/>
              </a:rPr>
              <a:t> </a:t>
            </a:r>
            <a:r>
              <a:rPr lang="en-US" b="1" i="1" dirty="0" err="1">
                <a:latin typeface="+mj-lt"/>
                <a:cs typeface="Times New Roman" pitchFamily="18" charset="0"/>
              </a:rPr>
              <a:t>tiên</a:t>
            </a:r>
            <a:r>
              <a:rPr lang="en-US" b="1" i="1" dirty="0">
                <a:latin typeface="+mj-lt"/>
                <a:cs typeface="Times New Roman" pitchFamily="18" charset="0"/>
              </a:rPr>
              <a:t> </a:t>
            </a:r>
            <a:r>
              <a:rPr lang="en-US" b="1" i="1" dirty="0" err="1">
                <a:latin typeface="+mj-lt"/>
                <a:cs typeface="Times New Roman" pitchFamily="18" charset="0"/>
              </a:rPr>
              <a:t>như</a:t>
            </a:r>
            <a:r>
              <a:rPr lang="en-US" b="1" i="1" dirty="0">
                <a:latin typeface="+mj-lt"/>
                <a:cs typeface="Times New Roman" pitchFamily="18" charset="0"/>
              </a:rPr>
              <a:t> </a:t>
            </a:r>
            <a:r>
              <a:rPr lang="en-US" b="1" i="1" dirty="0" err="1">
                <a:latin typeface="+mj-lt"/>
                <a:cs typeface="Times New Roman" pitchFamily="18" charset="0"/>
              </a:rPr>
              <a:t>sau</a:t>
            </a:r>
            <a:r>
              <a:rPr lang="en-US" b="1" i="1" dirty="0">
                <a:latin typeface="+mj-lt"/>
                <a:cs typeface="Times New Roman" pitchFamily="18" charset="0"/>
              </a:rPr>
              <a:t>:</a:t>
            </a:r>
            <a:endParaRPr lang="en-US" b="1" dirty="0">
              <a:latin typeface="+mj-lt"/>
              <a:cs typeface="Times New Roman" pitchFamily="18" charset="0"/>
            </a:endParaRPr>
          </a:p>
          <a:p>
            <a:pPr marL="0" indent="0" algn="ctr">
              <a:spcBef>
                <a:spcPts val="0"/>
              </a:spcBef>
              <a:buFont typeface="Symbol" pitchFamily="18" charset="2"/>
              <a:buNone/>
            </a:pPr>
            <a:endParaRPr lang="cy-GB"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20173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fade">
                                      <p:cBhvr>
                                        <p:cTn id="19" dur="1000"/>
                                        <p:tgtEl>
                                          <p:spTgt spid="6">
                                            <p:bg/>
                                          </p:spTgt>
                                        </p:tgtEl>
                                      </p:cBhvr>
                                    </p:animEffect>
                                    <p:anim calcmode="lin" valueType="num">
                                      <p:cBhvr>
                                        <p:cTn id="20" dur="1000" fill="hold"/>
                                        <p:tgtEl>
                                          <p:spTgt spid="6">
                                            <p:bg/>
                                          </p:spTgt>
                                        </p:tgtEl>
                                        <p:attrNameLst>
                                          <p:attrName>ppt_x</p:attrName>
                                        </p:attrNameLst>
                                      </p:cBhvr>
                                      <p:tavLst>
                                        <p:tav tm="0">
                                          <p:val>
                                            <p:strVal val="#ppt_x"/>
                                          </p:val>
                                        </p:tav>
                                        <p:tav tm="100000">
                                          <p:val>
                                            <p:strVal val="#ppt_x"/>
                                          </p:val>
                                        </p:tav>
                                      </p:tavLst>
                                    </p:anim>
                                    <p:anim calcmode="lin" valueType="num">
                                      <p:cBhvr>
                                        <p:cTn id="21"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686800" cy="990600"/>
          </a:xfrm>
        </p:spPr>
        <p:style>
          <a:lnRef idx="1">
            <a:schemeClr val="accent6"/>
          </a:lnRef>
          <a:fillRef idx="2">
            <a:schemeClr val="accent6"/>
          </a:fillRef>
          <a:effectRef idx="1">
            <a:schemeClr val="accent6"/>
          </a:effectRef>
          <a:fontRef idx="minor">
            <a:schemeClr val="dk1"/>
          </a:fontRef>
        </p:style>
        <p:txBody>
          <a:bodyPr>
            <a:noAutofit/>
          </a:bodyPr>
          <a:lstStyle/>
          <a:p>
            <a:pPr marL="0" indent="0" algn="ctr">
              <a:spcBef>
                <a:spcPts val="0"/>
              </a:spcBef>
              <a:buNone/>
            </a:pPr>
            <a:r>
              <a:rPr lang="cy-GB" b="1" dirty="0" smtClean="0">
                <a:latin typeface="+mj-lt"/>
                <a:cs typeface="Times New Roman" pitchFamily="18" charset="0"/>
              </a:rPr>
              <a:t>Hình thức 3:</a:t>
            </a:r>
          </a:p>
          <a:p>
            <a:pPr marL="0" indent="0" algn="ctr">
              <a:buNone/>
            </a:pPr>
            <a:r>
              <a:rPr lang="en-US" b="1" i="1" dirty="0" err="1"/>
              <a:t>Hỗ</a:t>
            </a:r>
            <a:r>
              <a:rPr lang="en-US" b="1" i="1" dirty="0"/>
              <a:t> </a:t>
            </a:r>
            <a:r>
              <a:rPr lang="en-US" b="1" i="1" dirty="0" err="1"/>
              <a:t>trợ</a:t>
            </a:r>
            <a:r>
              <a:rPr lang="en-US" b="1" i="1" dirty="0"/>
              <a:t> </a:t>
            </a:r>
            <a:r>
              <a:rPr lang="en-US" b="1" i="1" dirty="0" err="1"/>
              <a:t>của</a:t>
            </a:r>
            <a:r>
              <a:rPr lang="en-US" b="1" i="1" dirty="0"/>
              <a:t> </a:t>
            </a:r>
            <a:r>
              <a:rPr lang="en-US" b="1" i="1" dirty="0" err="1"/>
              <a:t>doanh</a:t>
            </a:r>
            <a:r>
              <a:rPr lang="en-US" b="1" i="1" dirty="0"/>
              <a:t> </a:t>
            </a:r>
            <a:r>
              <a:rPr lang="en-US" b="1" i="1" dirty="0" err="1"/>
              <a:t>nghiệp</a:t>
            </a:r>
            <a:r>
              <a:rPr lang="en-US" b="1" i="1" dirty="0"/>
              <a:t>, </a:t>
            </a:r>
            <a:r>
              <a:rPr lang="en-US" b="1" i="1" dirty="0" err="1"/>
              <a:t>cửa</a:t>
            </a:r>
            <a:r>
              <a:rPr lang="en-US" b="1" i="1" dirty="0"/>
              <a:t> </a:t>
            </a:r>
            <a:r>
              <a:rPr lang="en-US" b="1" i="1" dirty="0" err="1"/>
              <a:t>hàng</a:t>
            </a:r>
            <a:r>
              <a:rPr lang="en-US" b="1" i="1" dirty="0"/>
              <a:t> </a:t>
            </a:r>
            <a:r>
              <a:rPr lang="en-US" b="1" i="1" dirty="0" err="1"/>
              <a:t>bán</a:t>
            </a:r>
            <a:r>
              <a:rPr lang="en-US" b="1" i="1" dirty="0"/>
              <a:t> </a:t>
            </a:r>
            <a:r>
              <a:rPr lang="en-US" b="1" i="1" dirty="0" err="1"/>
              <a:t>điện</a:t>
            </a:r>
            <a:r>
              <a:rPr lang="en-US" b="1" i="1" dirty="0"/>
              <a:t> </a:t>
            </a:r>
            <a:r>
              <a:rPr lang="en-US" b="1" i="1" dirty="0" err="1"/>
              <a:t>thoại</a:t>
            </a:r>
            <a:r>
              <a:rPr lang="en-US" b="1" i="1" dirty="0"/>
              <a:t> </a:t>
            </a:r>
            <a:r>
              <a:rPr lang="en-US" b="1" i="1" dirty="0" err="1"/>
              <a:t>thông</a:t>
            </a:r>
            <a:r>
              <a:rPr lang="en-US" b="1" i="1" dirty="0"/>
              <a:t> </a:t>
            </a:r>
            <a:r>
              <a:rPr lang="en-US" b="1" i="1" dirty="0" smtClean="0"/>
              <a:t>minh</a:t>
            </a:r>
            <a:endParaRPr lang="en-US" dirty="0"/>
          </a:p>
        </p:txBody>
      </p:sp>
      <p:sp>
        <p:nvSpPr>
          <p:cNvPr id="2" name="Title 1"/>
          <p:cNvSpPr>
            <a:spLocks noGrp="1"/>
          </p:cNvSpPr>
          <p:nvPr>
            <p:ph type="title"/>
          </p:nvPr>
        </p:nvSpPr>
        <p:spPr>
          <a:xfrm>
            <a:off x="685800" y="381000"/>
            <a:ext cx="7848600" cy="9144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cy-GB" sz="2800" b="1" dirty="0" smtClean="0">
                <a:solidFill>
                  <a:schemeClr val="bg1"/>
                </a:solidFill>
                <a:latin typeface="Times New Roman" pitchFamily="18" charset="0"/>
                <a:cs typeface="Times New Roman" pitchFamily="18" charset="0"/>
              </a:rPr>
              <a:t>04 HÌNH THỨC HỖ TRỢ </a:t>
            </a:r>
            <a:br>
              <a:rPr lang="cy-GB" sz="2800" b="1" dirty="0" smtClean="0">
                <a:solidFill>
                  <a:schemeClr val="bg1"/>
                </a:solidFill>
                <a:latin typeface="Times New Roman" pitchFamily="18" charset="0"/>
                <a:cs typeface="Times New Roman" pitchFamily="18" charset="0"/>
              </a:rPr>
            </a:br>
            <a:r>
              <a:rPr lang="cy-GB" sz="2800" b="1" dirty="0" smtClean="0">
                <a:solidFill>
                  <a:schemeClr val="bg1"/>
                </a:solidFill>
                <a:latin typeface="Times New Roman" pitchFamily="18" charset="0"/>
                <a:cs typeface="Times New Roman" pitchFamily="18" charset="0"/>
              </a:rPr>
              <a:t>ĐIỆN THOẠI THÔNG MINH</a:t>
            </a:r>
            <a:endParaRPr lang="en-US" sz="2800" dirty="0">
              <a:solidFill>
                <a:schemeClr val="bg1"/>
              </a:solidFill>
            </a:endParaRPr>
          </a:p>
        </p:txBody>
      </p:sp>
      <p:sp>
        <p:nvSpPr>
          <p:cNvPr id="4" name="Content Placeholder 2"/>
          <p:cNvSpPr txBox="1">
            <a:spLocks/>
          </p:cNvSpPr>
          <p:nvPr/>
        </p:nvSpPr>
        <p:spPr>
          <a:xfrm>
            <a:off x="304800" y="3048000"/>
            <a:ext cx="8610600" cy="28956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dk1"/>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dk1"/>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dk1"/>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dk1"/>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r>
              <a:rPr lang="en-US" dirty="0"/>
              <a:t> </a:t>
            </a:r>
            <a:r>
              <a:rPr lang="en-US" dirty="0" err="1"/>
              <a:t>Tặng</a:t>
            </a:r>
            <a:r>
              <a:rPr lang="en-US" dirty="0"/>
              <a:t> </a:t>
            </a:r>
            <a:r>
              <a:rPr lang="en-US" dirty="0" err="1"/>
              <a:t>máy</a:t>
            </a:r>
            <a:r>
              <a:rPr lang="en-US" dirty="0"/>
              <a:t> </a:t>
            </a:r>
            <a:r>
              <a:rPr lang="en-US" dirty="0" err="1"/>
              <a:t>điện</a:t>
            </a:r>
            <a:r>
              <a:rPr lang="en-US" dirty="0"/>
              <a:t> </a:t>
            </a:r>
            <a:r>
              <a:rPr lang="en-US" dirty="0" err="1"/>
              <a:t>thoại</a:t>
            </a:r>
            <a:endParaRPr lang="en-US" dirty="0"/>
          </a:p>
          <a:p>
            <a:r>
              <a:rPr lang="en-US" dirty="0"/>
              <a:t> </a:t>
            </a:r>
            <a:r>
              <a:rPr lang="en-US" dirty="0" err="1"/>
              <a:t>Giảm</a:t>
            </a:r>
            <a:r>
              <a:rPr lang="en-US" dirty="0"/>
              <a:t> </a:t>
            </a:r>
            <a:r>
              <a:rPr lang="en-US" dirty="0" err="1" smtClean="0"/>
              <a:t>giá</a:t>
            </a:r>
            <a:r>
              <a:rPr lang="en-US" dirty="0" smtClean="0"/>
              <a:t> </a:t>
            </a:r>
            <a:r>
              <a:rPr lang="en-US" dirty="0" err="1"/>
              <a:t>điện</a:t>
            </a:r>
            <a:r>
              <a:rPr lang="en-US" dirty="0"/>
              <a:t> </a:t>
            </a:r>
            <a:r>
              <a:rPr lang="en-US" dirty="0" err="1"/>
              <a:t>thoại</a:t>
            </a:r>
            <a:endParaRPr lang="en-US" dirty="0"/>
          </a:p>
          <a:p>
            <a:r>
              <a:rPr lang="en-US" dirty="0"/>
              <a:t> </a:t>
            </a:r>
            <a:r>
              <a:rPr lang="en-US" dirty="0" smtClean="0"/>
              <a:t> </a:t>
            </a:r>
            <a:r>
              <a:rPr lang="en-US" dirty="0" err="1" smtClean="0"/>
              <a:t>Bán</a:t>
            </a:r>
            <a:r>
              <a:rPr lang="en-US" dirty="0" smtClean="0"/>
              <a:t> </a:t>
            </a:r>
            <a:r>
              <a:rPr lang="en-US" dirty="0" err="1"/>
              <a:t>điện</a:t>
            </a:r>
            <a:r>
              <a:rPr lang="en-US" dirty="0"/>
              <a:t> </a:t>
            </a:r>
            <a:r>
              <a:rPr lang="en-US" dirty="0" err="1"/>
              <a:t>thoại</a:t>
            </a:r>
            <a:r>
              <a:rPr lang="en-US" dirty="0"/>
              <a:t> </a:t>
            </a:r>
            <a:r>
              <a:rPr lang="en-US" dirty="0" err="1"/>
              <a:t>trả</a:t>
            </a:r>
            <a:r>
              <a:rPr lang="en-US" dirty="0"/>
              <a:t> </a:t>
            </a:r>
            <a:r>
              <a:rPr lang="en-US" dirty="0" err="1"/>
              <a:t>góp</a:t>
            </a:r>
            <a:r>
              <a:rPr lang="en-US" dirty="0"/>
              <a:t> </a:t>
            </a:r>
            <a:r>
              <a:rPr lang="en-US" dirty="0" err="1"/>
              <a:t>hoặc</a:t>
            </a:r>
            <a:r>
              <a:rPr lang="en-US" dirty="0"/>
              <a:t> </a:t>
            </a:r>
            <a:r>
              <a:rPr lang="en-US" dirty="0" err="1"/>
              <a:t>các</a:t>
            </a:r>
            <a:r>
              <a:rPr lang="en-US" dirty="0"/>
              <a:t> </a:t>
            </a:r>
            <a:r>
              <a:rPr lang="en-US" dirty="0" err="1"/>
              <a:t>hình</a:t>
            </a:r>
            <a:r>
              <a:rPr lang="en-US" dirty="0"/>
              <a:t> </a:t>
            </a:r>
            <a:r>
              <a:rPr lang="en-US" dirty="0" err="1"/>
              <a:t>thức</a:t>
            </a:r>
            <a:r>
              <a:rPr lang="en-US" dirty="0"/>
              <a:t> </a:t>
            </a:r>
            <a:r>
              <a:rPr lang="en-US" dirty="0" err="1"/>
              <a:t>hỗ</a:t>
            </a:r>
            <a:r>
              <a:rPr lang="en-US" dirty="0"/>
              <a:t> </a:t>
            </a:r>
            <a:r>
              <a:rPr lang="en-US" dirty="0" err="1"/>
              <a:t>trợ</a:t>
            </a:r>
            <a:r>
              <a:rPr lang="en-US" dirty="0"/>
              <a:t> 1 </a:t>
            </a:r>
            <a:r>
              <a:rPr lang="en-US" dirty="0" err="1"/>
              <a:t>Người</a:t>
            </a:r>
            <a:r>
              <a:rPr lang="en-US" dirty="0"/>
              <a:t> </a:t>
            </a:r>
            <a:r>
              <a:rPr lang="en-US" dirty="0" err="1"/>
              <a:t>đủ</a:t>
            </a:r>
            <a:r>
              <a:rPr lang="en-US" dirty="0"/>
              <a:t> 18 </a:t>
            </a:r>
            <a:r>
              <a:rPr lang="en-US" dirty="0" err="1"/>
              <a:t>tuổi</a:t>
            </a:r>
            <a:r>
              <a:rPr lang="en-US" dirty="0"/>
              <a:t> </a:t>
            </a:r>
            <a:r>
              <a:rPr lang="en-US" dirty="0" err="1"/>
              <a:t>trở</a:t>
            </a:r>
            <a:r>
              <a:rPr lang="en-US" dirty="0"/>
              <a:t> </a:t>
            </a:r>
            <a:r>
              <a:rPr lang="en-US" dirty="0" err="1"/>
              <a:t>lên</a:t>
            </a:r>
            <a:r>
              <a:rPr lang="en-US" dirty="0"/>
              <a:t>)</a:t>
            </a:r>
          </a:p>
          <a:p>
            <a:pPr marL="0" indent="0" algn="just">
              <a:buNone/>
            </a:pPr>
            <a:r>
              <a:rPr lang="en-US" b="1" i="1" dirty="0">
                <a:sym typeface="Wingdings"/>
              </a:rPr>
              <a:t></a:t>
            </a:r>
            <a:r>
              <a:rPr lang="en-US" b="1" i="1" dirty="0"/>
              <a:t> </a:t>
            </a:r>
            <a:r>
              <a:rPr lang="en-US" dirty="0" err="1" smtClean="0"/>
              <a:t>Các</a:t>
            </a:r>
            <a:r>
              <a:rPr lang="en-US" dirty="0" smtClean="0"/>
              <a:t> </a:t>
            </a:r>
            <a:r>
              <a:rPr lang="en-US" dirty="0" err="1"/>
              <a:t>đối</a:t>
            </a:r>
            <a:r>
              <a:rPr lang="en-US" dirty="0"/>
              <a:t> </a:t>
            </a:r>
            <a:r>
              <a:rPr lang="en-US" dirty="0" err="1"/>
              <a:t>tượng</a:t>
            </a:r>
            <a:r>
              <a:rPr lang="en-US" dirty="0"/>
              <a:t> </a:t>
            </a:r>
            <a:r>
              <a:rPr lang="en-US" dirty="0" err="1"/>
              <a:t>được</a:t>
            </a:r>
            <a:r>
              <a:rPr lang="en-US" dirty="0"/>
              <a:t> </a:t>
            </a:r>
            <a:r>
              <a:rPr lang="en-US" dirty="0" err="1"/>
              <a:t>hỗ</a:t>
            </a:r>
            <a:r>
              <a:rPr lang="en-US" dirty="0"/>
              <a:t> </a:t>
            </a:r>
            <a:r>
              <a:rPr lang="en-US" dirty="0" err="1"/>
              <a:t>trợ</a:t>
            </a:r>
            <a:r>
              <a:rPr lang="en-US" dirty="0"/>
              <a:t> do </a:t>
            </a:r>
            <a:r>
              <a:rPr lang="en-US" dirty="0" err="1"/>
              <a:t>đơn</a:t>
            </a:r>
            <a:r>
              <a:rPr lang="en-US" dirty="0"/>
              <a:t> </a:t>
            </a:r>
            <a:r>
              <a:rPr lang="en-US" dirty="0" err="1"/>
              <a:t>vị</a:t>
            </a:r>
            <a:r>
              <a:rPr lang="en-US" dirty="0"/>
              <a:t> </a:t>
            </a:r>
            <a:r>
              <a:rPr lang="en-US" dirty="0" err="1"/>
              <a:t>kinh</a:t>
            </a:r>
            <a:r>
              <a:rPr lang="en-US" dirty="0"/>
              <a:t> </a:t>
            </a:r>
            <a:r>
              <a:rPr lang="en-US" dirty="0" err="1"/>
              <a:t>doanh</a:t>
            </a:r>
            <a:r>
              <a:rPr lang="en-US" dirty="0"/>
              <a:t> </a:t>
            </a:r>
            <a:r>
              <a:rPr lang="en-US" dirty="0" err="1"/>
              <a:t>xác</a:t>
            </a:r>
            <a:r>
              <a:rPr lang="en-US" dirty="0"/>
              <a:t> </a:t>
            </a:r>
            <a:r>
              <a:rPr lang="en-US" dirty="0" err="1"/>
              <a:t>định</a:t>
            </a:r>
            <a:r>
              <a:rPr lang="en-US" dirty="0"/>
              <a:t> (</a:t>
            </a:r>
            <a:r>
              <a:rPr lang="en-US" dirty="0" err="1"/>
              <a:t>tỉnh</a:t>
            </a:r>
            <a:r>
              <a:rPr lang="en-US" dirty="0"/>
              <a:t> </a:t>
            </a:r>
            <a:r>
              <a:rPr lang="en-US" dirty="0" err="1"/>
              <a:t>khuyến</a:t>
            </a:r>
            <a:r>
              <a:rPr lang="en-US" dirty="0"/>
              <a:t> </a:t>
            </a:r>
            <a:r>
              <a:rPr lang="en-US" dirty="0" err="1"/>
              <a:t>khích</a:t>
            </a:r>
            <a:r>
              <a:rPr lang="en-US" dirty="0"/>
              <a:t> </a:t>
            </a:r>
            <a:r>
              <a:rPr lang="en-US" dirty="0" err="1"/>
              <a:t>ưu</a:t>
            </a:r>
            <a:r>
              <a:rPr lang="en-US" dirty="0"/>
              <a:t> </a:t>
            </a:r>
            <a:r>
              <a:rPr lang="en-US" dirty="0" err="1"/>
              <a:t>tiên</a:t>
            </a:r>
            <a:r>
              <a:rPr lang="en-US" dirty="0"/>
              <a:t> </a:t>
            </a:r>
            <a:r>
              <a:rPr lang="en-US" dirty="0" err="1"/>
              <a:t>hỗ</a:t>
            </a:r>
            <a:r>
              <a:rPr lang="en-US" dirty="0"/>
              <a:t> </a:t>
            </a:r>
            <a:r>
              <a:rPr lang="en-US" dirty="0" err="1"/>
              <a:t>trợ</a:t>
            </a:r>
            <a:r>
              <a:rPr lang="en-US" dirty="0"/>
              <a:t> </a:t>
            </a:r>
            <a:r>
              <a:rPr lang="en-US" dirty="0" err="1"/>
              <a:t>người</a:t>
            </a:r>
            <a:r>
              <a:rPr lang="en-US" dirty="0"/>
              <a:t> </a:t>
            </a:r>
            <a:r>
              <a:rPr lang="en-US" dirty="0" err="1"/>
              <a:t>dân</a:t>
            </a:r>
            <a:r>
              <a:rPr lang="en-US" dirty="0"/>
              <a:t> </a:t>
            </a:r>
            <a:r>
              <a:rPr lang="en-US" dirty="0" err="1"/>
              <a:t>thuộc</a:t>
            </a:r>
            <a:r>
              <a:rPr lang="en-US" dirty="0"/>
              <a:t> </a:t>
            </a:r>
            <a:r>
              <a:rPr lang="en-US" dirty="0" err="1"/>
              <a:t>hộ</a:t>
            </a:r>
            <a:r>
              <a:rPr lang="en-US" dirty="0"/>
              <a:t> </a:t>
            </a:r>
            <a:r>
              <a:rPr lang="en-US" dirty="0" err="1"/>
              <a:t>nghèo</a:t>
            </a:r>
            <a:r>
              <a:rPr lang="en-US" dirty="0"/>
              <a:t>, </a:t>
            </a:r>
            <a:r>
              <a:rPr lang="en-US" dirty="0" err="1"/>
              <a:t>hộ</a:t>
            </a:r>
            <a:r>
              <a:rPr lang="en-US" dirty="0"/>
              <a:t> </a:t>
            </a:r>
            <a:r>
              <a:rPr lang="en-US" dirty="0" err="1"/>
              <a:t>cận</a:t>
            </a:r>
            <a:r>
              <a:rPr lang="en-US" dirty="0"/>
              <a:t> </a:t>
            </a:r>
            <a:r>
              <a:rPr lang="en-US" dirty="0" err="1"/>
              <a:t>nghèo</a:t>
            </a:r>
            <a:r>
              <a:rPr lang="en-US" dirty="0"/>
              <a:t>). </a:t>
            </a:r>
          </a:p>
        </p:txBody>
      </p:sp>
    </p:spTree>
    <p:extLst>
      <p:ext uri="{BB962C8B-B14F-4D97-AF65-F5344CB8AC3E}">
        <p14:creationId xmlns:p14="http://schemas.microsoft.com/office/powerpoint/2010/main" val="392692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1000"/>
                                        <p:tgtEl>
                                          <p:spTgt spid="4">
                                            <p:bg/>
                                          </p:spTgt>
                                        </p:tgtEl>
                                      </p:cBhvr>
                                    </p:animEffect>
                                    <p:anim calcmode="lin" valueType="num">
                                      <p:cBhvr>
                                        <p:cTn id="13" dur="1000" fill="hold"/>
                                        <p:tgtEl>
                                          <p:spTgt spid="4">
                                            <p:bg/>
                                          </p:spTgt>
                                        </p:tgtEl>
                                        <p:attrNameLst>
                                          <p:attrName>ppt_x</p:attrName>
                                        </p:attrNameLst>
                                      </p:cBhvr>
                                      <p:tavLst>
                                        <p:tav tm="0">
                                          <p:val>
                                            <p:strVal val="#ppt_x"/>
                                          </p:val>
                                        </p:tav>
                                        <p:tav tm="100000">
                                          <p:val>
                                            <p:strVal val="#ppt_x"/>
                                          </p:val>
                                        </p:tav>
                                      </p:tavLst>
                                    </p:anim>
                                    <p:anim calcmode="lin" valueType="num">
                                      <p:cBhvr>
                                        <p:cTn id="14" dur="1000" fill="hold"/>
                                        <p:tgtEl>
                                          <p:spTgt spid="4">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990600"/>
          </a:xfrm>
        </p:spPr>
        <p:style>
          <a:lnRef idx="1">
            <a:schemeClr val="accent6"/>
          </a:lnRef>
          <a:fillRef idx="2">
            <a:schemeClr val="accent6"/>
          </a:fillRef>
          <a:effectRef idx="1">
            <a:schemeClr val="accent6"/>
          </a:effectRef>
          <a:fontRef idx="minor">
            <a:schemeClr val="dk1"/>
          </a:fontRef>
        </p:style>
        <p:txBody>
          <a:bodyPr>
            <a:noAutofit/>
          </a:bodyPr>
          <a:lstStyle/>
          <a:p>
            <a:pPr marL="0" indent="0" algn="ctr">
              <a:spcBef>
                <a:spcPts val="0"/>
              </a:spcBef>
              <a:buNone/>
            </a:pPr>
            <a:r>
              <a:rPr lang="cy-GB" b="1" dirty="0" smtClean="0">
                <a:latin typeface="+mj-lt"/>
                <a:cs typeface="Times New Roman" pitchFamily="18" charset="0"/>
              </a:rPr>
              <a:t>Hình thức 4:</a:t>
            </a:r>
          </a:p>
          <a:p>
            <a:pPr marL="0" indent="0" algn="ctr">
              <a:buNone/>
            </a:pPr>
            <a:r>
              <a:rPr lang="en-US" sz="2200" b="1" i="1" dirty="0" err="1">
                <a:latin typeface="+mj-lt"/>
                <a:cs typeface="Times New Roman" pitchFamily="18" charset="0"/>
              </a:rPr>
              <a:t>Hỗ</a:t>
            </a:r>
            <a:r>
              <a:rPr lang="en-US" sz="2200" b="1" i="1" dirty="0">
                <a:latin typeface="+mj-lt"/>
                <a:cs typeface="Times New Roman" pitchFamily="18" charset="0"/>
              </a:rPr>
              <a:t> </a:t>
            </a:r>
            <a:r>
              <a:rPr lang="en-US" sz="2200" b="1" i="1" dirty="0" err="1">
                <a:latin typeface="+mj-lt"/>
                <a:cs typeface="Times New Roman" pitchFamily="18" charset="0"/>
              </a:rPr>
              <a:t>trợ</a:t>
            </a:r>
            <a:r>
              <a:rPr lang="en-US" sz="2200" b="1" i="1" dirty="0">
                <a:latin typeface="+mj-lt"/>
                <a:cs typeface="Times New Roman" pitchFamily="18" charset="0"/>
              </a:rPr>
              <a:t> </a:t>
            </a:r>
            <a:r>
              <a:rPr lang="en-US" sz="2200" b="1" i="1" dirty="0" err="1">
                <a:latin typeface="+mj-lt"/>
                <a:cs typeface="Times New Roman" pitchFamily="18" charset="0"/>
              </a:rPr>
              <a:t>trực</a:t>
            </a:r>
            <a:r>
              <a:rPr lang="en-US" sz="2200" b="1" i="1" dirty="0">
                <a:latin typeface="+mj-lt"/>
                <a:cs typeface="Times New Roman" pitchFamily="18" charset="0"/>
              </a:rPr>
              <a:t> </a:t>
            </a:r>
            <a:r>
              <a:rPr lang="en-US" sz="2200" b="1" i="1" dirty="0" err="1">
                <a:latin typeface="+mj-lt"/>
                <a:cs typeface="Times New Roman" pitchFamily="18" charset="0"/>
              </a:rPr>
              <a:t>tiếp</a:t>
            </a:r>
            <a:r>
              <a:rPr lang="en-US" sz="2200" b="1" i="1" dirty="0">
                <a:latin typeface="+mj-lt"/>
                <a:cs typeface="Times New Roman" pitchFamily="18" charset="0"/>
              </a:rPr>
              <a:t> </a:t>
            </a:r>
            <a:r>
              <a:rPr lang="en-US" sz="2200" b="1" i="1" dirty="0" err="1">
                <a:latin typeface="+mj-lt"/>
                <a:cs typeface="Times New Roman" pitchFamily="18" charset="0"/>
              </a:rPr>
              <a:t>từ</a:t>
            </a:r>
            <a:r>
              <a:rPr lang="en-US" sz="2200" b="1" i="1" dirty="0">
                <a:latin typeface="+mj-lt"/>
                <a:cs typeface="Times New Roman" pitchFamily="18" charset="0"/>
              </a:rPr>
              <a:t> </a:t>
            </a:r>
            <a:r>
              <a:rPr lang="en-US" sz="2200" b="1" i="1" dirty="0" err="1">
                <a:latin typeface="+mj-lt"/>
                <a:cs typeface="Times New Roman" pitchFamily="18" charset="0"/>
              </a:rPr>
              <a:t>các</a:t>
            </a:r>
            <a:r>
              <a:rPr lang="en-US" sz="2200" b="1" i="1" dirty="0">
                <a:latin typeface="+mj-lt"/>
                <a:cs typeface="Times New Roman" pitchFamily="18" charset="0"/>
              </a:rPr>
              <a:t> </a:t>
            </a:r>
            <a:r>
              <a:rPr lang="en-US" sz="2200" b="1" i="1" dirty="0" err="1">
                <a:latin typeface="+mj-lt"/>
                <a:cs typeface="Times New Roman" pitchFamily="18" charset="0"/>
              </a:rPr>
              <a:t>cơ</a:t>
            </a:r>
            <a:r>
              <a:rPr lang="en-US" sz="2200" b="1" i="1" dirty="0">
                <a:latin typeface="+mj-lt"/>
                <a:cs typeface="Times New Roman" pitchFamily="18" charset="0"/>
              </a:rPr>
              <a:t> </a:t>
            </a:r>
            <a:r>
              <a:rPr lang="en-US" sz="2200" b="1" i="1" dirty="0" err="1">
                <a:latin typeface="+mj-lt"/>
                <a:cs typeface="Times New Roman" pitchFamily="18" charset="0"/>
              </a:rPr>
              <a:t>quan</a:t>
            </a:r>
            <a:r>
              <a:rPr lang="en-US" sz="2200" b="1" i="1" dirty="0">
                <a:latin typeface="+mj-lt"/>
                <a:cs typeface="Times New Roman" pitchFamily="18" charset="0"/>
              </a:rPr>
              <a:t>, </a:t>
            </a:r>
            <a:r>
              <a:rPr lang="en-US" sz="2200" b="1" i="1" dirty="0" err="1">
                <a:latin typeface="+mj-lt"/>
                <a:cs typeface="Times New Roman" pitchFamily="18" charset="0"/>
              </a:rPr>
              <a:t>đơn</a:t>
            </a:r>
            <a:r>
              <a:rPr lang="en-US" sz="2200" b="1" i="1" dirty="0">
                <a:latin typeface="+mj-lt"/>
                <a:cs typeface="Times New Roman" pitchFamily="18" charset="0"/>
              </a:rPr>
              <a:t> </a:t>
            </a:r>
            <a:r>
              <a:rPr lang="en-US" sz="2200" b="1" i="1" dirty="0" err="1">
                <a:latin typeface="+mj-lt"/>
                <a:cs typeface="Times New Roman" pitchFamily="18" charset="0"/>
              </a:rPr>
              <a:t>vị</a:t>
            </a:r>
            <a:r>
              <a:rPr lang="en-US" sz="2200" b="1" i="1" dirty="0">
                <a:latin typeface="+mj-lt"/>
                <a:cs typeface="Times New Roman" pitchFamily="18" charset="0"/>
              </a:rPr>
              <a:t>, </a:t>
            </a:r>
            <a:r>
              <a:rPr lang="en-US" sz="2200" b="1" i="1" dirty="0" err="1">
                <a:latin typeface="+mj-lt"/>
                <a:cs typeface="Times New Roman" pitchFamily="18" charset="0"/>
              </a:rPr>
              <a:t>tổ</a:t>
            </a:r>
            <a:r>
              <a:rPr lang="en-US" sz="2200" b="1" i="1" dirty="0">
                <a:latin typeface="+mj-lt"/>
                <a:cs typeface="Times New Roman" pitchFamily="18" charset="0"/>
              </a:rPr>
              <a:t> </a:t>
            </a:r>
            <a:r>
              <a:rPr lang="en-US" sz="2200" b="1" i="1" dirty="0" err="1">
                <a:latin typeface="+mj-lt"/>
                <a:cs typeface="Times New Roman" pitchFamily="18" charset="0"/>
              </a:rPr>
              <a:t>chức</a:t>
            </a:r>
            <a:r>
              <a:rPr lang="en-US" sz="2200" b="1" i="1" dirty="0">
                <a:latin typeface="+mj-lt"/>
                <a:cs typeface="Times New Roman" pitchFamily="18" charset="0"/>
              </a:rPr>
              <a:t>, </a:t>
            </a:r>
            <a:r>
              <a:rPr lang="en-US" sz="2200" b="1" i="1" dirty="0" err="1">
                <a:latin typeface="+mj-lt"/>
                <a:cs typeface="Times New Roman" pitchFamily="18" charset="0"/>
              </a:rPr>
              <a:t>doanh</a:t>
            </a:r>
            <a:r>
              <a:rPr lang="en-US" sz="2200" b="1" i="1" dirty="0">
                <a:latin typeface="+mj-lt"/>
                <a:cs typeface="Times New Roman" pitchFamily="18" charset="0"/>
              </a:rPr>
              <a:t> </a:t>
            </a:r>
            <a:r>
              <a:rPr lang="en-US" sz="2200" b="1" i="1" dirty="0" err="1">
                <a:latin typeface="+mj-lt"/>
                <a:cs typeface="Times New Roman" pitchFamily="18" charset="0"/>
              </a:rPr>
              <a:t>nghiệp</a:t>
            </a:r>
            <a:r>
              <a:rPr lang="en-US" sz="2200" b="1" i="1" dirty="0">
                <a:latin typeface="+mj-lt"/>
                <a:cs typeface="Times New Roman" pitchFamily="18" charset="0"/>
              </a:rPr>
              <a:t>, </a:t>
            </a:r>
            <a:r>
              <a:rPr lang="en-US" sz="2200" b="1" i="1" dirty="0" err="1">
                <a:latin typeface="+mj-lt"/>
                <a:cs typeface="Times New Roman" pitchFamily="18" charset="0"/>
              </a:rPr>
              <a:t>cá</a:t>
            </a:r>
            <a:r>
              <a:rPr lang="en-US" sz="2200" b="1" i="1" dirty="0">
                <a:latin typeface="+mj-lt"/>
                <a:cs typeface="Times New Roman" pitchFamily="18" charset="0"/>
              </a:rPr>
              <a:t> </a:t>
            </a:r>
            <a:r>
              <a:rPr lang="en-US" sz="2200" b="1" i="1" dirty="0" err="1">
                <a:latin typeface="+mj-lt"/>
                <a:cs typeface="Times New Roman" pitchFamily="18" charset="0"/>
              </a:rPr>
              <a:t>nhân</a:t>
            </a:r>
            <a:endParaRPr lang="en-US" sz="2200" dirty="0">
              <a:latin typeface="+mj-lt"/>
            </a:endParaRPr>
          </a:p>
        </p:txBody>
      </p:sp>
      <p:sp>
        <p:nvSpPr>
          <p:cNvPr id="2" name="Title 1"/>
          <p:cNvSpPr>
            <a:spLocks noGrp="1"/>
          </p:cNvSpPr>
          <p:nvPr>
            <p:ph type="title"/>
          </p:nvPr>
        </p:nvSpPr>
        <p:spPr>
          <a:xfrm>
            <a:off x="685800" y="381000"/>
            <a:ext cx="7848600" cy="9144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cy-GB" sz="2800" b="1" dirty="0" smtClean="0">
                <a:solidFill>
                  <a:schemeClr val="bg1"/>
                </a:solidFill>
                <a:latin typeface="Times New Roman" pitchFamily="18" charset="0"/>
                <a:cs typeface="Times New Roman" pitchFamily="18" charset="0"/>
              </a:rPr>
              <a:t>04 HÌNH THỨC HỖ TRỢ </a:t>
            </a:r>
            <a:br>
              <a:rPr lang="cy-GB" sz="2800" b="1" dirty="0" smtClean="0">
                <a:solidFill>
                  <a:schemeClr val="bg1"/>
                </a:solidFill>
                <a:latin typeface="Times New Roman" pitchFamily="18" charset="0"/>
                <a:cs typeface="Times New Roman" pitchFamily="18" charset="0"/>
              </a:rPr>
            </a:br>
            <a:r>
              <a:rPr lang="cy-GB" sz="2800" b="1" dirty="0" smtClean="0">
                <a:solidFill>
                  <a:schemeClr val="bg1"/>
                </a:solidFill>
                <a:latin typeface="Times New Roman" pitchFamily="18" charset="0"/>
                <a:cs typeface="Times New Roman" pitchFamily="18" charset="0"/>
              </a:rPr>
              <a:t>ĐIỆN THOẠI THÔNG MINH</a:t>
            </a:r>
            <a:endParaRPr lang="en-US" sz="2800" dirty="0">
              <a:solidFill>
                <a:schemeClr val="bg1"/>
              </a:solidFill>
            </a:endParaRPr>
          </a:p>
        </p:txBody>
      </p:sp>
      <p:sp>
        <p:nvSpPr>
          <p:cNvPr id="4" name="Content Placeholder 2"/>
          <p:cNvSpPr txBox="1">
            <a:spLocks/>
          </p:cNvSpPr>
          <p:nvPr/>
        </p:nvSpPr>
        <p:spPr>
          <a:xfrm>
            <a:off x="304800" y="2971800"/>
            <a:ext cx="8610600" cy="23622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dk1"/>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dk1"/>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dk1"/>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dk1"/>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marL="0" indent="0" algn="just">
              <a:buNone/>
            </a:pPr>
            <a:endParaRPr lang="en-US" b="1" i="1" dirty="0" smtClean="0">
              <a:latin typeface="+mj-lt"/>
              <a:cs typeface="Times New Roman" pitchFamily="18" charset="0"/>
              <a:sym typeface="Wingdings"/>
            </a:endParaRPr>
          </a:p>
          <a:p>
            <a:pPr marL="0" indent="0" algn="just">
              <a:buNone/>
            </a:pPr>
            <a:r>
              <a:rPr lang="en-US" sz="2800" b="1" i="1" dirty="0" smtClean="0">
                <a:latin typeface="+mj-lt"/>
                <a:cs typeface="Times New Roman" pitchFamily="18" charset="0"/>
                <a:sym typeface="Wingdings"/>
              </a:rPr>
              <a:t></a:t>
            </a:r>
            <a:r>
              <a:rPr lang="en-US" sz="2800" b="1" i="1" dirty="0" smtClean="0">
                <a:latin typeface="+mj-lt"/>
                <a:cs typeface="Times New Roman" pitchFamily="18" charset="0"/>
              </a:rPr>
              <a:t> </a:t>
            </a:r>
            <a:r>
              <a:rPr lang="en-US" sz="2800" dirty="0" smtClean="0">
                <a:latin typeface="+mj-lt"/>
                <a:cs typeface="Times New Roman" pitchFamily="18" charset="0"/>
              </a:rPr>
              <a:t> </a:t>
            </a:r>
            <a:r>
              <a:rPr lang="en-US" sz="2800" dirty="0" err="1">
                <a:latin typeface="+mj-lt"/>
                <a:cs typeface="Times New Roman" pitchFamily="18" charset="0"/>
              </a:rPr>
              <a:t>Các</a:t>
            </a:r>
            <a:r>
              <a:rPr lang="en-US" sz="2800" dirty="0">
                <a:latin typeface="+mj-lt"/>
                <a:cs typeface="Times New Roman" pitchFamily="18" charset="0"/>
              </a:rPr>
              <a:t> </a:t>
            </a:r>
            <a:r>
              <a:rPr lang="en-US" sz="2800" dirty="0" err="1">
                <a:latin typeface="+mj-lt"/>
                <a:cs typeface="Times New Roman" pitchFamily="18" charset="0"/>
              </a:rPr>
              <a:t>đối</a:t>
            </a:r>
            <a:r>
              <a:rPr lang="en-US" sz="2800" dirty="0">
                <a:latin typeface="+mj-lt"/>
                <a:cs typeface="Times New Roman" pitchFamily="18" charset="0"/>
              </a:rPr>
              <a:t> </a:t>
            </a:r>
            <a:r>
              <a:rPr lang="en-US" sz="2800" dirty="0" err="1">
                <a:latin typeface="+mj-lt"/>
                <a:cs typeface="Times New Roman" pitchFamily="18" charset="0"/>
              </a:rPr>
              <a:t>tượng</a:t>
            </a:r>
            <a:r>
              <a:rPr lang="en-US" sz="2800" dirty="0">
                <a:latin typeface="+mj-lt"/>
                <a:cs typeface="Times New Roman" pitchFamily="18" charset="0"/>
              </a:rPr>
              <a:t> </a:t>
            </a:r>
            <a:r>
              <a:rPr lang="en-US" sz="2800" dirty="0" err="1">
                <a:latin typeface="+mj-lt"/>
                <a:cs typeface="Times New Roman" pitchFamily="18" charset="0"/>
              </a:rPr>
              <a:t>được</a:t>
            </a:r>
            <a:r>
              <a:rPr lang="en-US" sz="2800" dirty="0">
                <a:latin typeface="+mj-lt"/>
                <a:cs typeface="Times New Roman" pitchFamily="18" charset="0"/>
              </a:rPr>
              <a:t> </a:t>
            </a:r>
            <a:r>
              <a:rPr lang="en-US" sz="2800" dirty="0" err="1">
                <a:latin typeface="+mj-lt"/>
                <a:cs typeface="Times New Roman" pitchFamily="18" charset="0"/>
              </a:rPr>
              <a:t>hỗ</a:t>
            </a:r>
            <a:r>
              <a:rPr lang="en-US" sz="2800" dirty="0">
                <a:latin typeface="+mj-lt"/>
                <a:cs typeface="Times New Roman" pitchFamily="18" charset="0"/>
              </a:rPr>
              <a:t> </a:t>
            </a:r>
            <a:r>
              <a:rPr lang="en-US" sz="2800" dirty="0" err="1">
                <a:latin typeface="+mj-lt"/>
                <a:cs typeface="Times New Roman" pitchFamily="18" charset="0"/>
              </a:rPr>
              <a:t>trợ</a:t>
            </a:r>
            <a:r>
              <a:rPr lang="en-US" sz="2800" dirty="0">
                <a:latin typeface="+mj-lt"/>
                <a:cs typeface="Times New Roman" pitchFamily="18" charset="0"/>
              </a:rPr>
              <a:t> do </a:t>
            </a:r>
            <a:r>
              <a:rPr lang="en-US" sz="2800" dirty="0" err="1">
                <a:latin typeface="+mj-lt"/>
                <a:cs typeface="Times New Roman" pitchFamily="18" charset="0"/>
              </a:rPr>
              <a:t>đơn</a:t>
            </a:r>
            <a:r>
              <a:rPr lang="en-US" sz="2800" dirty="0">
                <a:latin typeface="+mj-lt"/>
                <a:cs typeface="Times New Roman" pitchFamily="18" charset="0"/>
              </a:rPr>
              <a:t> </a:t>
            </a:r>
            <a:r>
              <a:rPr lang="en-US" sz="2800" dirty="0" err="1">
                <a:latin typeface="+mj-lt"/>
                <a:cs typeface="Times New Roman" pitchFamily="18" charset="0"/>
              </a:rPr>
              <a:t>vị</a:t>
            </a:r>
            <a:r>
              <a:rPr lang="en-US" sz="2800" dirty="0">
                <a:latin typeface="+mj-lt"/>
                <a:cs typeface="Times New Roman" pitchFamily="18" charset="0"/>
              </a:rPr>
              <a:t>, </a:t>
            </a:r>
            <a:r>
              <a:rPr lang="en-US" sz="2800" dirty="0" err="1">
                <a:latin typeface="+mj-lt"/>
                <a:cs typeface="Times New Roman" pitchFamily="18" charset="0"/>
              </a:rPr>
              <a:t>cá</a:t>
            </a:r>
            <a:r>
              <a:rPr lang="en-US" sz="2800" dirty="0">
                <a:latin typeface="+mj-lt"/>
                <a:cs typeface="Times New Roman" pitchFamily="18" charset="0"/>
              </a:rPr>
              <a:t> </a:t>
            </a:r>
            <a:r>
              <a:rPr lang="en-US" sz="2800" dirty="0" err="1">
                <a:latin typeface="+mj-lt"/>
                <a:cs typeface="Times New Roman" pitchFamily="18" charset="0"/>
              </a:rPr>
              <a:t>nhân</a:t>
            </a:r>
            <a:r>
              <a:rPr lang="en-US" sz="2800" dirty="0">
                <a:latin typeface="+mj-lt"/>
                <a:cs typeface="Times New Roman" pitchFamily="18" charset="0"/>
              </a:rPr>
              <a:t> </a:t>
            </a:r>
            <a:r>
              <a:rPr lang="en-US" sz="2800" dirty="0" err="1">
                <a:latin typeface="+mj-lt"/>
                <a:cs typeface="Times New Roman" pitchFamily="18" charset="0"/>
              </a:rPr>
              <a:t>xác</a:t>
            </a:r>
            <a:r>
              <a:rPr lang="en-US" sz="2800" dirty="0">
                <a:latin typeface="+mj-lt"/>
                <a:cs typeface="Times New Roman" pitchFamily="18" charset="0"/>
              </a:rPr>
              <a:t> </a:t>
            </a:r>
            <a:r>
              <a:rPr lang="en-US" sz="2800" dirty="0" err="1">
                <a:latin typeface="+mj-lt"/>
                <a:cs typeface="Times New Roman" pitchFamily="18" charset="0"/>
              </a:rPr>
              <a:t>định</a:t>
            </a:r>
            <a:r>
              <a:rPr lang="en-US" sz="2800" dirty="0">
                <a:latin typeface="+mj-lt"/>
                <a:cs typeface="Times New Roman" pitchFamily="18" charset="0"/>
              </a:rPr>
              <a:t> (</a:t>
            </a:r>
            <a:r>
              <a:rPr lang="en-US" sz="2800" dirty="0" err="1">
                <a:latin typeface="+mj-lt"/>
                <a:cs typeface="Times New Roman" pitchFamily="18" charset="0"/>
              </a:rPr>
              <a:t>tỉnh</a:t>
            </a:r>
            <a:r>
              <a:rPr lang="en-US" sz="2800" dirty="0">
                <a:latin typeface="+mj-lt"/>
                <a:cs typeface="Times New Roman" pitchFamily="18" charset="0"/>
              </a:rPr>
              <a:t> </a:t>
            </a:r>
            <a:r>
              <a:rPr lang="en-US" sz="2800" dirty="0" err="1">
                <a:latin typeface="+mj-lt"/>
                <a:cs typeface="Times New Roman" pitchFamily="18" charset="0"/>
              </a:rPr>
              <a:t>khuyến</a:t>
            </a:r>
            <a:r>
              <a:rPr lang="en-US" sz="2800" dirty="0">
                <a:latin typeface="+mj-lt"/>
                <a:cs typeface="Times New Roman" pitchFamily="18" charset="0"/>
              </a:rPr>
              <a:t> </a:t>
            </a:r>
            <a:r>
              <a:rPr lang="en-US" sz="2800" dirty="0" err="1">
                <a:latin typeface="+mj-lt"/>
                <a:cs typeface="Times New Roman" pitchFamily="18" charset="0"/>
              </a:rPr>
              <a:t>khích</a:t>
            </a:r>
            <a:r>
              <a:rPr lang="en-US" sz="2800" dirty="0">
                <a:latin typeface="+mj-lt"/>
                <a:cs typeface="Times New Roman" pitchFamily="18" charset="0"/>
              </a:rPr>
              <a:t> </a:t>
            </a:r>
            <a:r>
              <a:rPr lang="en-US" sz="2800" dirty="0" err="1">
                <a:latin typeface="+mj-lt"/>
                <a:cs typeface="Times New Roman" pitchFamily="18" charset="0"/>
              </a:rPr>
              <a:t>ưu</a:t>
            </a:r>
            <a:r>
              <a:rPr lang="en-US" sz="2800" dirty="0">
                <a:latin typeface="+mj-lt"/>
                <a:cs typeface="Times New Roman" pitchFamily="18" charset="0"/>
              </a:rPr>
              <a:t> </a:t>
            </a:r>
            <a:r>
              <a:rPr lang="en-US" sz="2800" dirty="0" err="1">
                <a:latin typeface="+mj-lt"/>
                <a:cs typeface="Times New Roman" pitchFamily="18" charset="0"/>
              </a:rPr>
              <a:t>tiên</a:t>
            </a:r>
            <a:r>
              <a:rPr lang="en-US" sz="2800" dirty="0">
                <a:latin typeface="+mj-lt"/>
                <a:cs typeface="Times New Roman" pitchFamily="18" charset="0"/>
              </a:rPr>
              <a:t> </a:t>
            </a:r>
            <a:r>
              <a:rPr lang="en-US" sz="2800" dirty="0" err="1">
                <a:latin typeface="+mj-lt"/>
                <a:cs typeface="Times New Roman" pitchFamily="18" charset="0"/>
              </a:rPr>
              <a:t>hỗ</a:t>
            </a:r>
            <a:r>
              <a:rPr lang="en-US" sz="2800" dirty="0">
                <a:latin typeface="+mj-lt"/>
                <a:cs typeface="Times New Roman" pitchFamily="18" charset="0"/>
              </a:rPr>
              <a:t> </a:t>
            </a:r>
            <a:r>
              <a:rPr lang="en-US" sz="2800" dirty="0" err="1">
                <a:latin typeface="+mj-lt"/>
                <a:cs typeface="Times New Roman" pitchFamily="18" charset="0"/>
              </a:rPr>
              <a:t>trợ</a:t>
            </a:r>
            <a:r>
              <a:rPr lang="en-US" sz="2800" dirty="0">
                <a:latin typeface="+mj-lt"/>
                <a:cs typeface="Times New Roman" pitchFamily="18" charset="0"/>
              </a:rPr>
              <a:t> </a:t>
            </a:r>
            <a:r>
              <a:rPr lang="en-US" sz="2800" dirty="0" err="1">
                <a:latin typeface="+mj-lt"/>
                <a:cs typeface="Times New Roman" pitchFamily="18" charset="0"/>
              </a:rPr>
              <a:t>người</a:t>
            </a:r>
            <a:r>
              <a:rPr lang="en-US" sz="2800" dirty="0">
                <a:latin typeface="+mj-lt"/>
                <a:cs typeface="Times New Roman" pitchFamily="18" charset="0"/>
              </a:rPr>
              <a:t> </a:t>
            </a:r>
            <a:r>
              <a:rPr lang="en-US" sz="2800" dirty="0" err="1">
                <a:latin typeface="+mj-lt"/>
                <a:cs typeface="Times New Roman" pitchFamily="18" charset="0"/>
              </a:rPr>
              <a:t>dân</a:t>
            </a:r>
            <a:r>
              <a:rPr lang="en-US" sz="2800" dirty="0">
                <a:latin typeface="+mj-lt"/>
                <a:cs typeface="Times New Roman" pitchFamily="18" charset="0"/>
              </a:rPr>
              <a:t> </a:t>
            </a:r>
            <a:r>
              <a:rPr lang="en-US" sz="2800" dirty="0" err="1">
                <a:latin typeface="+mj-lt"/>
                <a:cs typeface="Times New Roman" pitchFamily="18" charset="0"/>
              </a:rPr>
              <a:t>thuộc</a:t>
            </a:r>
            <a:r>
              <a:rPr lang="en-US" sz="2800" dirty="0">
                <a:latin typeface="+mj-lt"/>
                <a:cs typeface="Times New Roman" pitchFamily="18" charset="0"/>
              </a:rPr>
              <a:t> </a:t>
            </a:r>
            <a:r>
              <a:rPr lang="en-US" sz="2800" dirty="0" err="1">
                <a:latin typeface="+mj-lt"/>
                <a:cs typeface="Times New Roman" pitchFamily="18" charset="0"/>
              </a:rPr>
              <a:t>hộ</a:t>
            </a:r>
            <a:r>
              <a:rPr lang="en-US" sz="2800" dirty="0">
                <a:latin typeface="+mj-lt"/>
                <a:cs typeface="Times New Roman" pitchFamily="18" charset="0"/>
              </a:rPr>
              <a:t> </a:t>
            </a:r>
            <a:r>
              <a:rPr lang="en-US" sz="2800" dirty="0" err="1">
                <a:latin typeface="+mj-lt"/>
                <a:cs typeface="Times New Roman" pitchFamily="18" charset="0"/>
              </a:rPr>
              <a:t>nghèo</a:t>
            </a:r>
            <a:r>
              <a:rPr lang="en-US" sz="2800" dirty="0">
                <a:latin typeface="+mj-lt"/>
                <a:cs typeface="Times New Roman" pitchFamily="18" charset="0"/>
              </a:rPr>
              <a:t>, </a:t>
            </a:r>
            <a:r>
              <a:rPr lang="en-US" sz="2800" dirty="0" err="1">
                <a:latin typeface="+mj-lt"/>
                <a:cs typeface="Times New Roman" pitchFamily="18" charset="0"/>
              </a:rPr>
              <a:t>hộ</a:t>
            </a:r>
            <a:r>
              <a:rPr lang="en-US" sz="2800" dirty="0">
                <a:latin typeface="+mj-lt"/>
                <a:cs typeface="Times New Roman" pitchFamily="18" charset="0"/>
              </a:rPr>
              <a:t> </a:t>
            </a:r>
            <a:r>
              <a:rPr lang="en-US" sz="2800" dirty="0" err="1">
                <a:latin typeface="+mj-lt"/>
                <a:cs typeface="Times New Roman" pitchFamily="18" charset="0"/>
              </a:rPr>
              <a:t>cận</a:t>
            </a:r>
            <a:r>
              <a:rPr lang="en-US" sz="2800" dirty="0">
                <a:latin typeface="+mj-lt"/>
                <a:cs typeface="Times New Roman" pitchFamily="18" charset="0"/>
              </a:rPr>
              <a:t> </a:t>
            </a:r>
            <a:r>
              <a:rPr lang="en-US" sz="2800" dirty="0" err="1">
                <a:latin typeface="+mj-lt"/>
                <a:cs typeface="Times New Roman" pitchFamily="18" charset="0"/>
              </a:rPr>
              <a:t>nghèo</a:t>
            </a:r>
            <a:r>
              <a:rPr lang="en-US" sz="2800" dirty="0">
                <a:latin typeface="+mj-lt"/>
                <a:cs typeface="Times New Roman" pitchFamily="18" charset="0"/>
              </a:rPr>
              <a:t>). </a:t>
            </a:r>
          </a:p>
          <a:p>
            <a:pPr marL="0" indent="0">
              <a:buNone/>
            </a:pPr>
            <a:endParaRPr lang="en-US" dirty="0"/>
          </a:p>
        </p:txBody>
      </p:sp>
    </p:spTree>
    <p:extLst>
      <p:ext uri="{BB962C8B-B14F-4D97-AF65-F5344CB8AC3E}">
        <p14:creationId xmlns:p14="http://schemas.microsoft.com/office/powerpoint/2010/main" val="197710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1000"/>
            <a:ext cx="4572000" cy="646331"/>
          </a:xfrm>
          <a:prstGeom prst="rect">
            <a:avLst/>
          </a:prstGeom>
        </p:spPr>
        <p:txBody>
          <a:bodyPr>
            <a:spAutoFit/>
          </a:bodyPr>
          <a:lstStyle/>
          <a:p>
            <a:r>
              <a:rPr lang="cy-GB" b="1" dirty="0"/>
              <a:t>03 PHƯƠNG THỨC TIẾP NHẬN HỖ TRỢ</a:t>
            </a:r>
            <a:endParaRPr lang="en-US" dirty="0"/>
          </a:p>
          <a:p>
            <a:r>
              <a:rPr lang="cy-GB" b="1" dirty="0"/>
              <a:t> ĐIỆN THOẠI THÔNG MINH</a:t>
            </a:r>
            <a:endParaRPr lang="en-US" dirty="0"/>
          </a:p>
        </p:txBody>
      </p:sp>
      <p:sp>
        <p:nvSpPr>
          <p:cNvPr id="5" name="Rectangle 4"/>
          <p:cNvSpPr/>
          <p:nvPr/>
        </p:nvSpPr>
        <p:spPr>
          <a:xfrm>
            <a:off x="457200" y="365233"/>
            <a:ext cx="8229600" cy="10273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cy-GB" sz="2800" b="1" dirty="0">
                <a:latin typeface="Times New Roman" pitchFamily="18" charset="0"/>
                <a:cs typeface="Times New Roman" pitchFamily="18" charset="0"/>
              </a:rPr>
              <a:t>03 PHƯƠNG THỨC TIẾP NHẬN HỖ TRỢ</a:t>
            </a:r>
            <a:endParaRPr lang="en-US" sz="2800" dirty="0">
              <a:latin typeface="Times New Roman" pitchFamily="18" charset="0"/>
              <a:cs typeface="Times New Roman" pitchFamily="18" charset="0"/>
            </a:endParaRPr>
          </a:p>
          <a:p>
            <a:pPr algn="ctr"/>
            <a:r>
              <a:rPr lang="cy-GB" sz="2800" b="1" dirty="0">
                <a:latin typeface="Times New Roman" pitchFamily="18" charset="0"/>
                <a:cs typeface="Times New Roman" pitchFamily="18" charset="0"/>
              </a:rPr>
              <a:t> ĐIỆN THOẠI THÔNG MINH</a:t>
            </a:r>
            <a:endParaRPr lang="en-US" sz="2800" dirty="0">
              <a:latin typeface="Times New Roman" pitchFamily="18" charset="0"/>
              <a:cs typeface="Times New Roman" pitchFamily="18" charset="0"/>
            </a:endParaRPr>
          </a:p>
        </p:txBody>
      </p:sp>
      <p:sp>
        <p:nvSpPr>
          <p:cNvPr id="6" name="Rectangle 5"/>
          <p:cNvSpPr/>
          <p:nvPr/>
        </p:nvSpPr>
        <p:spPr>
          <a:xfrm>
            <a:off x="571500" y="2819400"/>
            <a:ext cx="8001000" cy="276998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cy-GB" sz="3000" b="1" dirty="0">
                <a:latin typeface="Times New Roman" pitchFamily="18" charset="0"/>
                <a:cs typeface="Times New Roman" pitchFamily="18" charset="0"/>
              </a:rPr>
              <a:t> </a:t>
            </a:r>
            <a:r>
              <a:rPr lang="cy-GB" sz="2400" dirty="0" smtClean="0">
                <a:latin typeface="+mj-lt"/>
                <a:cs typeface="Times New Roman" pitchFamily="18" charset="0"/>
              </a:rPr>
              <a:t>Sở </a:t>
            </a:r>
            <a:r>
              <a:rPr lang="cy-GB" sz="2400" dirty="0">
                <a:latin typeface="+mj-lt"/>
                <a:cs typeface="Times New Roman" pitchFamily="18" charset="0"/>
              </a:rPr>
              <a:t>Thông tin và Truyền thông làm đầu mối tiếp nhận hỗ trợ thông qua hình thức hỗ trợ bằng hiện vật điện thoại hoặc bằng tiền mặt từ các cơ quan, đơn vị, tổ chức, doanh nghiệp, cá nhân trong và ngoài tỉnh có nhu cầu hỗ trợ Chương trình; xây dựng phương án phân bổ nguồn hỗ trợ cho các huyện/thành phố, xã/phường thí điểm chuyển đổi số. </a:t>
            </a:r>
            <a:endParaRPr lang="en-US" sz="2400" dirty="0">
              <a:latin typeface="+mj-lt"/>
              <a:cs typeface="Times New Roman" pitchFamily="18" charset="0"/>
            </a:endParaRPr>
          </a:p>
        </p:txBody>
      </p:sp>
      <p:sp>
        <p:nvSpPr>
          <p:cNvPr id="2" name="Rectangle 1"/>
          <p:cNvSpPr/>
          <p:nvPr/>
        </p:nvSpPr>
        <p:spPr>
          <a:xfrm>
            <a:off x="914400" y="1676400"/>
            <a:ext cx="72390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y-GB" sz="2400" b="1" i="1" dirty="0">
                <a:latin typeface="+mj-lt"/>
                <a:cs typeface="Times New Roman" pitchFamily="18" charset="0"/>
              </a:rPr>
              <a:t>Phương thức 1 </a:t>
            </a:r>
            <a:r>
              <a:rPr lang="cy-GB" sz="2400" b="1" i="1" dirty="0" smtClean="0">
                <a:latin typeface="+mj-lt"/>
                <a:cs typeface="Times New Roman" pitchFamily="18" charset="0"/>
              </a:rPr>
              <a:t>- Thực </a:t>
            </a:r>
            <a:r>
              <a:rPr lang="cy-GB" sz="2400" b="1" i="1" dirty="0">
                <a:latin typeface="+mj-lt"/>
                <a:cs typeface="Times New Roman" pitchFamily="18" charset="0"/>
              </a:rPr>
              <a:t>hiện tại cấp tỉnh: </a:t>
            </a:r>
            <a:endParaRPr lang="en-US" sz="2400" dirty="0">
              <a:latin typeface="+mj-lt"/>
              <a:cs typeface="Times New Roman" pitchFamily="18" charset="0"/>
            </a:endParaRPr>
          </a:p>
        </p:txBody>
      </p:sp>
    </p:spTree>
    <p:extLst>
      <p:ext uri="{BB962C8B-B14F-4D97-AF65-F5344CB8AC3E}">
        <p14:creationId xmlns:p14="http://schemas.microsoft.com/office/powerpoint/2010/main" val="240192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1000"/>
            <a:ext cx="4572000" cy="646331"/>
          </a:xfrm>
          <a:prstGeom prst="rect">
            <a:avLst/>
          </a:prstGeom>
        </p:spPr>
        <p:txBody>
          <a:bodyPr>
            <a:spAutoFit/>
          </a:bodyPr>
          <a:lstStyle/>
          <a:p>
            <a:r>
              <a:rPr lang="cy-GB" b="1" dirty="0"/>
              <a:t>03 PHƯƠNG THỨC TIẾP NHẬN HỖ TRỢ</a:t>
            </a:r>
            <a:endParaRPr lang="en-US" dirty="0"/>
          </a:p>
          <a:p>
            <a:r>
              <a:rPr lang="cy-GB" b="1" dirty="0"/>
              <a:t> ĐIỆN THOẠI THÔNG MINH</a:t>
            </a:r>
            <a:endParaRPr lang="en-US" dirty="0"/>
          </a:p>
        </p:txBody>
      </p:sp>
      <p:sp>
        <p:nvSpPr>
          <p:cNvPr id="5" name="Rectangle 4"/>
          <p:cNvSpPr/>
          <p:nvPr/>
        </p:nvSpPr>
        <p:spPr>
          <a:xfrm>
            <a:off x="457200" y="365233"/>
            <a:ext cx="8229600" cy="10273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cy-GB" sz="2800" b="1" dirty="0">
                <a:latin typeface="Times New Roman" pitchFamily="18" charset="0"/>
                <a:cs typeface="Times New Roman" pitchFamily="18" charset="0"/>
              </a:rPr>
              <a:t>03 PHƯƠNG THỨC TIẾP NHẬN HỖ TRỢ</a:t>
            </a:r>
            <a:endParaRPr lang="en-US" sz="2800" dirty="0">
              <a:latin typeface="Times New Roman" pitchFamily="18" charset="0"/>
              <a:cs typeface="Times New Roman" pitchFamily="18" charset="0"/>
            </a:endParaRPr>
          </a:p>
          <a:p>
            <a:pPr algn="ctr"/>
            <a:r>
              <a:rPr lang="cy-GB" sz="2800" b="1" dirty="0">
                <a:latin typeface="Times New Roman" pitchFamily="18" charset="0"/>
                <a:cs typeface="Times New Roman" pitchFamily="18" charset="0"/>
              </a:rPr>
              <a:t> ĐIỆN THOẠI THÔNG MINH</a:t>
            </a:r>
            <a:endParaRPr lang="en-US" sz="2800" dirty="0">
              <a:latin typeface="Times New Roman" pitchFamily="18" charset="0"/>
              <a:cs typeface="Times New Roman" pitchFamily="18" charset="0"/>
            </a:endParaRPr>
          </a:p>
        </p:txBody>
      </p:sp>
      <p:sp>
        <p:nvSpPr>
          <p:cNvPr id="6" name="Rectangle 5"/>
          <p:cNvSpPr/>
          <p:nvPr/>
        </p:nvSpPr>
        <p:spPr>
          <a:xfrm>
            <a:off x="571500" y="2819400"/>
            <a:ext cx="8001000" cy="329320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ts val="600"/>
              </a:spcBef>
              <a:spcAft>
                <a:spcPts val="600"/>
              </a:spcAft>
            </a:pPr>
            <a:r>
              <a:rPr lang="cy-GB" sz="2400" b="1" dirty="0">
                <a:latin typeface="+mj-lt"/>
                <a:cs typeface="Times New Roman" pitchFamily="18" charset="0"/>
              </a:rPr>
              <a:t> </a:t>
            </a:r>
            <a:r>
              <a:rPr lang="en-US" sz="2400" dirty="0">
                <a:latin typeface="+mj-lt"/>
                <a:cs typeface="Times New Roman" pitchFamily="18" charset="0"/>
              </a:rPr>
              <a:t>UBND </a:t>
            </a:r>
            <a:r>
              <a:rPr lang="en-US" sz="2400" dirty="0" err="1">
                <a:latin typeface="+mj-lt"/>
                <a:cs typeface="Times New Roman" pitchFamily="18" charset="0"/>
              </a:rPr>
              <a:t>các</a:t>
            </a:r>
            <a:r>
              <a:rPr lang="en-US" sz="2400" dirty="0">
                <a:latin typeface="+mj-lt"/>
                <a:cs typeface="Times New Roman" pitchFamily="18" charset="0"/>
              </a:rPr>
              <a:t> </a:t>
            </a:r>
            <a:r>
              <a:rPr lang="en-US" sz="2400" dirty="0" err="1">
                <a:latin typeface="+mj-lt"/>
                <a:cs typeface="Times New Roman" pitchFamily="18" charset="0"/>
              </a:rPr>
              <a:t>huyện</a:t>
            </a:r>
            <a:r>
              <a:rPr lang="en-US" sz="2400" dirty="0">
                <a:latin typeface="+mj-lt"/>
                <a:cs typeface="Times New Roman" pitchFamily="18" charset="0"/>
              </a:rPr>
              <a:t>/</a:t>
            </a:r>
            <a:r>
              <a:rPr lang="en-US" sz="2400" dirty="0" err="1">
                <a:latin typeface="+mj-lt"/>
                <a:cs typeface="Times New Roman" pitchFamily="18" charset="0"/>
              </a:rPr>
              <a:t>thành</a:t>
            </a:r>
            <a:r>
              <a:rPr lang="en-US" sz="2400" dirty="0">
                <a:latin typeface="+mj-lt"/>
                <a:cs typeface="Times New Roman" pitchFamily="18" charset="0"/>
              </a:rPr>
              <a:t> </a:t>
            </a:r>
            <a:r>
              <a:rPr lang="en-US" sz="2400" dirty="0" err="1">
                <a:latin typeface="+mj-lt"/>
                <a:cs typeface="Times New Roman" pitchFamily="18" charset="0"/>
              </a:rPr>
              <a:t>phố</a:t>
            </a:r>
            <a:r>
              <a:rPr lang="en-US" sz="2400" dirty="0">
                <a:latin typeface="+mj-lt"/>
                <a:cs typeface="Times New Roman" pitchFamily="18" charset="0"/>
              </a:rPr>
              <a:t>, UBND </a:t>
            </a:r>
            <a:r>
              <a:rPr lang="en-US" sz="2400" dirty="0" err="1">
                <a:latin typeface="+mj-lt"/>
                <a:cs typeface="Times New Roman" pitchFamily="18" charset="0"/>
              </a:rPr>
              <a:t>các</a:t>
            </a:r>
            <a:r>
              <a:rPr lang="en-US" sz="2400" dirty="0">
                <a:latin typeface="+mj-lt"/>
                <a:cs typeface="Times New Roman" pitchFamily="18" charset="0"/>
              </a:rPr>
              <a:t> </a:t>
            </a:r>
            <a:r>
              <a:rPr lang="en-US" sz="2400" dirty="0" err="1">
                <a:latin typeface="+mj-lt"/>
                <a:cs typeface="Times New Roman" pitchFamily="18" charset="0"/>
              </a:rPr>
              <a:t>xã</a:t>
            </a:r>
            <a:r>
              <a:rPr lang="en-US" sz="2400" dirty="0">
                <a:latin typeface="+mj-lt"/>
                <a:cs typeface="Times New Roman" pitchFamily="18" charset="0"/>
              </a:rPr>
              <a:t>/</a:t>
            </a:r>
            <a:r>
              <a:rPr lang="en-US" sz="2400" dirty="0" err="1">
                <a:latin typeface="+mj-lt"/>
                <a:cs typeface="Times New Roman" pitchFamily="18" charset="0"/>
              </a:rPr>
              <a:t>phường</a:t>
            </a:r>
            <a:r>
              <a:rPr lang="en-US" sz="2400" dirty="0">
                <a:latin typeface="+mj-lt"/>
                <a:cs typeface="Times New Roman" pitchFamily="18" charset="0"/>
              </a:rPr>
              <a:t> </a:t>
            </a:r>
            <a:r>
              <a:rPr lang="en-US" sz="2400" dirty="0" err="1">
                <a:latin typeface="+mj-lt"/>
                <a:cs typeface="Times New Roman" pitchFamily="18" charset="0"/>
              </a:rPr>
              <a:t>thí</a:t>
            </a:r>
            <a:r>
              <a:rPr lang="en-US" sz="2400" dirty="0">
                <a:latin typeface="+mj-lt"/>
                <a:cs typeface="Times New Roman" pitchFamily="18" charset="0"/>
              </a:rPr>
              <a:t> </a:t>
            </a:r>
            <a:r>
              <a:rPr lang="en-US" sz="2400" dirty="0" err="1">
                <a:latin typeface="+mj-lt"/>
                <a:cs typeface="Times New Roman" pitchFamily="18" charset="0"/>
              </a:rPr>
              <a:t>điểm</a:t>
            </a:r>
            <a:r>
              <a:rPr lang="en-US" sz="2400" dirty="0">
                <a:latin typeface="+mj-lt"/>
                <a:cs typeface="Times New Roman" pitchFamily="18" charset="0"/>
              </a:rPr>
              <a:t> </a:t>
            </a:r>
            <a:r>
              <a:rPr lang="en-US" sz="2400" dirty="0" err="1">
                <a:latin typeface="+mj-lt"/>
                <a:cs typeface="Times New Roman" pitchFamily="18" charset="0"/>
              </a:rPr>
              <a:t>chuyển</a:t>
            </a:r>
            <a:r>
              <a:rPr lang="en-US" sz="2400" dirty="0">
                <a:latin typeface="+mj-lt"/>
                <a:cs typeface="Times New Roman" pitchFamily="18" charset="0"/>
              </a:rPr>
              <a:t> </a:t>
            </a:r>
            <a:r>
              <a:rPr lang="en-US" sz="2400" dirty="0" err="1">
                <a:latin typeface="+mj-lt"/>
                <a:cs typeface="Times New Roman" pitchFamily="18" charset="0"/>
              </a:rPr>
              <a:t>đổi</a:t>
            </a:r>
            <a:r>
              <a:rPr lang="en-US" sz="2400" dirty="0">
                <a:latin typeface="+mj-lt"/>
                <a:cs typeface="Times New Roman" pitchFamily="18" charset="0"/>
              </a:rPr>
              <a:t> </a:t>
            </a:r>
            <a:r>
              <a:rPr lang="en-US" sz="2400" dirty="0" err="1">
                <a:latin typeface="+mj-lt"/>
                <a:cs typeface="Times New Roman" pitchFamily="18" charset="0"/>
              </a:rPr>
              <a:t>số</a:t>
            </a:r>
            <a:r>
              <a:rPr lang="en-US" sz="2400" dirty="0">
                <a:latin typeface="+mj-lt"/>
                <a:cs typeface="Times New Roman" pitchFamily="18" charset="0"/>
              </a:rPr>
              <a:t> </a:t>
            </a:r>
            <a:r>
              <a:rPr lang="en-US" sz="2400" dirty="0" err="1">
                <a:latin typeface="+mj-lt"/>
                <a:cs typeface="Times New Roman" pitchFamily="18" charset="0"/>
              </a:rPr>
              <a:t>làm</a:t>
            </a:r>
            <a:r>
              <a:rPr lang="en-US" sz="2400" dirty="0">
                <a:latin typeface="+mj-lt"/>
                <a:cs typeface="Times New Roman" pitchFamily="18" charset="0"/>
              </a:rPr>
              <a:t> </a:t>
            </a:r>
            <a:r>
              <a:rPr lang="en-US" sz="2400" dirty="0" err="1">
                <a:latin typeface="+mj-lt"/>
                <a:cs typeface="Times New Roman" pitchFamily="18" charset="0"/>
              </a:rPr>
              <a:t>đầu</a:t>
            </a:r>
            <a:r>
              <a:rPr lang="en-US" sz="2400" dirty="0">
                <a:latin typeface="+mj-lt"/>
                <a:cs typeface="Times New Roman" pitchFamily="18" charset="0"/>
              </a:rPr>
              <a:t> </a:t>
            </a:r>
            <a:r>
              <a:rPr lang="en-US" sz="2400" dirty="0" err="1">
                <a:latin typeface="+mj-lt"/>
                <a:cs typeface="Times New Roman" pitchFamily="18" charset="0"/>
              </a:rPr>
              <a:t>mối</a:t>
            </a:r>
            <a:r>
              <a:rPr lang="en-US" sz="2400" dirty="0">
                <a:latin typeface="+mj-lt"/>
                <a:cs typeface="Times New Roman" pitchFamily="18" charset="0"/>
              </a:rPr>
              <a:t> </a:t>
            </a:r>
            <a:r>
              <a:rPr lang="en-US" sz="2400" dirty="0" err="1">
                <a:latin typeface="+mj-lt"/>
                <a:cs typeface="Times New Roman" pitchFamily="18" charset="0"/>
              </a:rPr>
              <a:t>tiếp</a:t>
            </a:r>
            <a:r>
              <a:rPr lang="en-US" sz="2400" dirty="0">
                <a:latin typeface="+mj-lt"/>
                <a:cs typeface="Times New Roman" pitchFamily="18" charset="0"/>
              </a:rPr>
              <a:t> </a:t>
            </a:r>
            <a:r>
              <a:rPr lang="en-US" sz="2400" dirty="0" err="1">
                <a:latin typeface="+mj-lt"/>
                <a:cs typeface="Times New Roman" pitchFamily="18" charset="0"/>
              </a:rPr>
              <a:t>nhận</a:t>
            </a:r>
            <a:r>
              <a:rPr lang="en-US" sz="2400" dirty="0">
                <a:latin typeface="+mj-lt"/>
                <a:cs typeface="Times New Roman" pitchFamily="18" charset="0"/>
              </a:rPr>
              <a:t> </a:t>
            </a:r>
            <a:r>
              <a:rPr lang="en-US" sz="2400" dirty="0" err="1">
                <a:latin typeface="+mj-lt"/>
                <a:cs typeface="Times New Roman" pitchFamily="18" charset="0"/>
              </a:rPr>
              <a:t>hỗ</a:t>
            </a:r>
            <a:r>
              <a:rPr lang="en-US" sz="2400" dirty="0">
                <a:latin typeface="+mj-lt"/>
                <a:cs typeface="Times New Roman" pitchFamily="18" charset="0"/>
              </a:rPr>
              <a:t> </a:t>
            </a:r>
            <a:r>
              <a:rPr lang="en-US" sz="2400" dirty="0" err="1">
                <a:latin typeface="+mj-lt"/>
                <a:cs typeface="Times New Roman" pitchFamily="18" charset="0"/>
              </a:rPr>
              <a:t>trợ</a:t>
            </a:r>
            <a:r>
              <a:rPr lang="en-US" sz="2400" dirty="0">
                <a:latin typeface="+mj-lt"/>
                <a:cs typeface="Times New Roman" pitchFamily="18" charset="0"/>
              </a:rPr>
              <a:t> </a:t>
            </a:r>
            <a:r>
              <a:rPr lang="en-US" sz="2400" dirty="0" err="1">
                <a:latin typeface="+mj-lt"/>
                <a:cs typeface="Times New Roman" pitchFamily="18" charset="0"/>
              </a:rPr>
              <a:t>thông</a:t>
            </a:r>
            <a:r>
              <a:rPr lang="en-US" sz="2400" dirty="0">
                <a:latin typeface="+mj-lt"/>
                <a:cs typeface="Times New Roman" pitchFamily="18" charset="0"/>
              </a:rPr>
              <a:t> qua </a:t>
            </a:r>
            <a:r>
              <a:rPr lang="en-US" sz="2400" dirty="0" err="1">
                <a:latin typeface="+mj-lt"/>
                <a:cs typeface="Times New Roman" pitchFamily="18" charset="0"/>
              </a:rPr>
              <a:t>hình</a:t>
            </a:r>
            <a:r>
              <a:rPr lang="en-US" sz="2400" dirty="0">
                <a:latin typeface="+mj-lt"/>
                <a:cs typeface="Times New Roman" pitchFamily="18" charset="0"/>
              </a:rPr>
              <a:t> </a:t>
            </a:r>
            <a:r>
              <a:rPr lang="en-US" sz="2400" dirty="0" err="1">
                <a:latin typeface="+mj-lt"/>
                <a:cs typeface="Times New Roman" pitchFamily="18" charset="0"/>
              </a:rPr>
              <a:t>thức</a:t>
            </a:r>
            <a:r>
              <a:rPr lang="en-US" sz="2400" dirty="0">
                <a:latin typeface="+mj-lt"/>
                <a:cs typeface="Times New Roman" pitchFamily="18" charset="0"/>
              </a:rPr>
              <a:t> </a:t>
            </a:r>
            <a:r>
              <a:rPr lang="en-US" sz="2400" dirty="0" err="1">
                <a:latin typeface="+mj-lt"/>
                <a:cs typeface="Times New Roman" pitchFamily="18" charset="0"/>
              </a:rPr>
              <a:t>hỗ</a:t>
            </a:r>
            <a:r>
              <a:rPr lang="en-US" sz="2400" dirty="0">
                <a:latin typeface="+mj-lt"/>
                <a:cs typeface="Times New Roman" pitchFamily="18" charset="0"/>
              </a:rPr>
              <a:t> </a:t>
            </a:r>
            <a:r>
              <a:rPr lang="en-US" sz="2400" dirty="0" err="1">
                <a:latin typeface="+mj-lt"/>
                <a:cs typeface="Times New Roman" pitchFamily="18" charset="0"/>
              </a:rPr>
              <a:t>trợ</a:t>
            </a:r>
            <a:r>
              <a:rPr lang="en-US" sz="2400" dirty="0">
                <a:latin typeface="+mj-lt"/>
                <a:cs typeface="Times New Roman" pitchFamily="18" charset="0"/>
              </a:rPr>
              <a:t> </a:t>
            </a:r>
            <a:r>
              <a:rPr lang="en-US" sz="2400" dirty="0" err="1">
                <a:latin typeface="+mj-lt"/>
                <a:cs typeface="Times New Roman" pitchFamily="18" charset="0"/>
              </a:rPr>
              <a:t>bằng</a:t>
            </a:r>
            <a:r>
              <a:rPr lang="en-US" sz="2400" dirty="0">
                <a:latin typeface="+mj-lt"/>
                <a:cs typeface="Times New Roman" pitchFamily="18" charset="0"/>
              </a:rPr>
              <a:t> </a:t>
            </a:r>
            <a:r>
              <a:rPr lang="en-US" sz="2400" dirty="0" err="1">
                <a:latin typeface="+mj-lt"/>
                <a:cs typeface="Times New Roman" pitchFamily="18" charset="0"/>
              </a:rPr>
              <a:t>hiện</a:t>
            </a:r>
            <a:r>
              <a:rPr lang="en-US" sz="2400" dirty="0">
                <a:latin typeface="+mj-lt"/>
                <a:cs typeface="Times New Roman" pitchFamily="18" charset="0"/>
              </a:rPr>
              <a:t> </a:t>
            </a:r>
            <a:r>
              <a:rPr lang="en-US" sz="2400" dirty="0" err="1">
                <a:latin typeface="+mj-lt"/>
                <a:cs typeface="Times New Roman" pitchFamily="18" charset="0"/>
              </a:rPr>
              <a:t>vật</a:t>
            </a:r>
            <a:r>
              <a:rPr lang="en-US" sz="2400" dirty="0">
                <a:latin typeface="+mj-lt"/>
                <a:cs typeface="Times New Roman" pitchFamily="18" charset="0"/>
              </a:rPr>
              <a:t> </a:t>
            </a:r>
            <a:r>
              <a:rPr lang="en-US" sz="2400" dirty="0" err="1">
                <a:latin typeface="+mj-lt"/>
                <a:cs typeface="Times New Roman" pitchFamily="18" charset="0"/>
              </a:rPr>
              <a:t>điện</a:t>
            </a:r>
            <a:r>
              <a:rPr lang="en-US" sz="2400" dirty="0">
                <a:latin typeface="+mj-lt"/>
                <a:cs typeface="Times New Roman" pitchFamily="18" charset="0"/>
              </a:rPr>
              <a:t> </a:t>
            </a:r>
            <a:r>
              <a:rPr lang="en-US" sz="2400" dirty="0" err="1">
                <a:latin typeface="+mj-lt"/>
                <a:cs typeface="Times New Roman" pitchFamily="18" charset="0"/>
              </a:rPr>
              <a:t>thoại</a:t>
            </a:r>
            <a:r>
              <a:rPr lang="en-US" sz="2400" dirty="0">
                <a:latin typeface="+mj-lt"/>
                <a:cs typeface="Times New Roman" pitchFamily="18" charset="0"/>
              </a:rPr>
              <a:t> </a:t>
            </a:r>
            <a:r>
              <a:rPr lang="en-US" sz="2400" dirty="0" err="1">
                <a:latin typeface="+mj-lt"/>
                <a:cs typeface="Times New Roman" pitchFamily="18" charset="0"/>
              </a:rPr>
              <a:t>hoặc</a:t>
            </a:r>
            <a:r>
              <a:rPr lang="en-US" sz="2400" dirty="0">
                <a:latin typeface="+mj-lt"/>
                <a:cs typeface="Times New Roman" pitchFamily="18" charset="0"/>
              </a:rPr>
              <a:t> </a:t>
            </a:r>
            <a:r>
              <a:rPr lang="en-US" sz="2400" dirty="0" err="1">
                <a:latin typeface="+mj-lt"/>
                <a:cs typeface="Times New Roman" pitchFamily="18" charset="0"/>
              </a:rPr>
              <a:t>bằng</a:t>
            </a:r>
            <a:r>
              <a:rPr lang="en-US" sz="2400" dirty="0">
                <a:latin typeface="+mj-lt"/>
                <a:cs typeface="Times New Roman" pitchFamily="18" charset="0"/>
              </a:rPr>
              <a:t> </a:t>
            </a:r>
            <a:r>
              <a:rPr lang="en-US" sz="2400" dirty="0" err="1">
                <a:latin typeface="+mj-lt"/>
                <a:cs typeface="Times New Roman" pitchFamily="18" charset="0"/>
              </a:rPr>
              <a:t>tiền</a:t>
            </a:r>
            <a:r>
              <a:rPr lang="en-US" sz="2400" dirty="0">
                <a:latin typeface="+mj-lt"/>
                <a:cs typeface="Times New Roman" pitchFamily="18" charset="0"/>
              </a:rPr>
              <a:t> </a:t>
            </a:r>
            <a:r>
              <a:rPr lang="en-US" sz="2400" dirty="0" err="1">
                <a:latin typeface="+mj-lt"/>
                <a:cs typeface="Times New Roman" pitchFamily="18" charset="0"/>
              </a:rPr>
              <a:t>mặt</a:t>
            </a:r>
            <a:r>
              <a:rPr lang="en-US" sz="2400" dirty="0">
                <a:latin typeface="+mj-lt"/>
                <a:cs typeface="Times New Roman" pitchFamily="18" charset="0"/>
              </a:rPr>
              <a:t> </a:t>
            </a:r>
            <a:r>
              <a:rPr lang="en-US" sz="2400" dirty="0" err="1">
                <a:latin typeface="+mj-lt"/>
                <a:cs typeface="Times New Roman" pitchFamily="18" charset="0"/>
              </a:rPr>
              <a:t>từ</a:t>
            </a:r>
            <a:r>
              <a:rPr lang="en-US" sz="2400" dirty="0">
                <a:latin typeface="+mj-lt"/>
                <a:cs typeface="Times New Roman" pitchFamily="18" charset="0"/>
              </a:rPr>
              <a:t> </a:t>
            </a:r>
            <a:r>
              <a:rPr lang="en-US" sz="2400" dirty="0" err="1">
                <a:latin typeface="+mj-lt"/>
                <a:cs typeface="Times New Roman" pitchFamily="18" charset="0"/>
              </a:rPr>
              <a:t>các</a:t>
            </a:r>
            <a:r>
              <a:rPr lang="en-US" sz="2400" dirty="0">
                <a:latin typeface="+mj-lt"/>
                <a:cs typeface="Times New Roman" pitchFamily="18" charset="0"/>
              </a:rPr>
              <a:t> </a:t>
            </a:r>
            <a:r>
              <a:rPr lang="en-US" sz="2400" dirty="0" err="1">
                <a:latin typeface="+mj-lt"/>
                <a:cs typeface="Times New Roman" pitchFamily="18" charset="0"/>
              </a:rPr>
              <a:t>đơn</a:t>
            </a:r>
            <a:r>
              <a:rPr lang="en-US" sz="2400" dirty="0">
                <a:latin typeface="+mj-lt"/>
                <a:cs typeface="Times New Roman" pitchFamily="18" charset="0"/>
              </a:rPr>
              <a:t> </a:t>
            </a:r>
            <a:r>
              <a:rPr lang="en-US" sz="2400" dirty="0" err="1">
                <a:latin typeface="+mj-lt"/>
                <a:cs typeface="Times New Roman" pitchFamily="18" charset="0"/>
              </a:rPr>
              <a:t>vị</a:t>
            </a:r>
            <a:r>
              <a:rPr lang="en-US" sz="2400" dirty="0">
                <a:latin typeface="+mj-lt"/>
                <a:cs typeface="Times New Roman" pitchFamily="18" charset="0"/>
              </a:rPr>
              <a:t>, </a:t>
            </a:r>
            <a:r>
              <a:rPr lang="en-US" sz="2400" dirty="0" err="1">
                <a:latin typeface="+mj-lt"/>
                <a:cs typeface="Times New Roman" pitchFamily="18" charset="0"/>
              </a:rPr>
              <a:t>tổ</a:t>
            </a:r>
            <a:r>
              <a:rPr lang="en-US" sz="2400" dirty="0">
                <a:latin typeface="+mj-lt"/>
                <a:cs typeface="Times New Roman" pitchFamily="18" charset="0"/>
              </a:rPr>
              <a:t> </a:t>
            </a:r>
            <a:r>
              <a:rPr lang="en-US" sz="2400" dirty="0" err="1">
                <a:latin typeface="+mj-lt"/>
                <a:cs typeface="Times New Roman" pitchFamily="18" charset="0"/>
              </a:rPr>
              <a:t>chức</a:t>
            </a:r>
            <a:r>
              <a:rPr lang="en-US" sz="2400" dirty="0">
                <a:latin typeface="+mj-lt"/>
                <a:cs typeface="Times New Roman" pitchFamily="18" charset="0"/>
              </a:rPr>
              <a:t>, </a:t>
            </a:r>
            <a:r>
              <a:rPr lang="en-US" sz="2400" dirty="0" err="1">
                <a:latin typeface="+mj-lt"/>
                <a:cs typeface="Times New Roman" pitchFamily="18" charset="0"/>
              </a:rPr>
              <a:t>doanh</a:t>
            </a:r>
            <a:r>
              <a:rPr lang="en-US" sz="2400" dirty="0">
                <a:latin typeface="+mj-lt"/>
                <a:cs typeface="Times New Roman" pitchFamily="18" charset="0"/>
              </a:rPr>
              <a:t> </a:t>
            </a:r>
            <a:r>
              <a:rPr lang="en-US" sz="2400" dirty="0" err="1">
                <a:latin typeface="+mj-lt"/>
                <a:cs typeface="Times New Roman" pitchFamily="18" charset="0"/>
              </a:rPr>
              <a:t>nghiệp</a:t>
            </a:r>
            <a:r>
              <a:rPr lang="en-US" sz="2400" dirty="0">
                <a:latin typeface="+mj-lt"/>
                <a:cs typeface="Times New Roman" pitchFamily="18" charset="0"/>
              </a:rPr>
              <a:t>, </a:t>
            </a:r>
            <a:r>
              <a:rPr lang="en-US" sz="2400" dirty="0" err="1">
                <a:latin typeface="+mj-lt"/>
                <a:cs typeface="Times New Roman" pitchFamily="18" charset="0"/>
              </a:rPr>
              <a:t>cá</a:t>
            </a:r>
            <a:r>
              <a:rPr lang="en-US" sz="2400" dirty="0">
                <a:latin typeface="+mj-lt"/>
                <a:cs typeface="Times New Roman" pitchFamily="18" charset="0"/>
              </a:rPr>
              <a:t> </a:t>
            </a:r>
            <a:r>
              <a:rPr lang="en-US" sz="2400" dirty="0" err="1">
                <a:latin typeface="+mj-lt"/>
                <a:cs typeface="Times New Roman" pitchFamily="18" charset="0"/>
              </a:rPr>
              <a:t>nhân</a:t>
            </a:r>
            <a:r>
              <a:rPr lang="en-US" sz="2400" dirty="0">
                <a:latin typeface="+mj-lt"/>
                <a:cs typeface="Times New Roman" pitchFamily="18" charset="0"/>
              </a:rPr>
              <a:t> </a:t>
            </a:r>
            <a:r>
              <a:rPr lang="en-US" sz="2400" dirty="0" err="1">
                <a:latin typeface="+mj-lt"/>
                <a:cs typeface="Times New Roman" pitchFamily="18" charset="0"/>
              </a:rPr>
              <a:t>trong</a:t>
            </a:r>
            <a:r>
              <a:rPr lang="en-US" sz="2400" dirty="0">
                <a:latin typeface="+mj-lt"/>
                <a:cs typeface="Times New Roman" pitchFamily="18" charset="0"/>
              </a:rPr>
              <a:t> </a:t>
            </a:r>
            <a:r>
              <a:rPr lang="en-US" sz="2400" dirty="0" err="1">
                <a:latin typeface="+mj-lt"/>
                <a:cs typeface="Times New Roman" pitchFamily="18" charset="0"/>
              </a:rPr>
              <a:t>và</a:t>
            </a:r>
            <a:r>
              <a:rPr lang="en-US" sz="2400" dirty="0">
                <a:latin typeface="+mj-lt"/>
                <a:cs typeface="Times New Roman" pitchFamily="18" charset="0"/>
              </a:rPr>
              <a:t> </a:t>
            </a:r>
            <a:r>
              <a:rPr lang="en-US" sz="2400" dirty="0" err="1">
                <a:latin typeface="+mj-lt"/>
                <a:cs typeface="Times New Roman" pitchFamily="18" charset="0"/>
              </a:rPr>
              <a:t>ngoài</a:t>
            </a:r>
            <a:r>
              <a:rPr lang="en-US" sz="2400" dirty="0">
                <a:latin typeface="+mj-lt"/>
                <a:cs typeface="Times New Roman" pitchFamily="18" charset="0"/>
              </a:rPr>
              <a:t> </a:t>
            </a:r>
            <a:r>
              <a:rPr lang="en-US" sz="2400" dirty="0" err="1">
                <a:latin typeface="+mj-lt"/>
                <a:cs typeface="Times New Roman" pitchFamily="18" charset="0"/>
              </a:rPr>
              <a:t>tỉnh</a:t>
            </a:r>
            <a:r>
              <a:rPr lang="en-US" sz="2400" dirty="0">
                <a:latin typeface="+mj-lt"/>
                <a:cs typeface="Times New Roman" pitchFamily="18" charset="0"/>
              </a:rPr>
              <a:t> </a:t>
            </a:r>
            <a:r>
              <a:rPr lang="en-US" sz="2400" dirty="0" err="1">
                <a:latin typeface="+mj-lt"/>
                <a:cs typeface="Times New Roman" pitchFamily="18" charset="0"/>
              </a:rPr>
              <a:t>có</a:t>
            </a:r>
            <a:r>
              <a:rPr lang="en-US" sz="2400" dirty="0">
                <a:latin typeface="+mj-lt"/>
                <a:cs typeface="Times New Roman" pitchFamily="18" charset="0"/>
              </a:rPr>
              <a:t> </a:t>
            </a:r>
            <a:r>
              <a:rPr lang="en-US" sz="2400" dirty="0" err="1">
                <a:latin typeface="+mj-lt"/>
                <a:cs typeface="Times New Roman" pitchFamily="18" charset="0"/>
              </a:rPr>
              <a:t>nhu</a:t>
            </a:r>
            <a:r>
              <a:rPr lang="en-US" sz="2400" dirty="0">
                <a:latin typeface="+mj-lt"/>
                <a:cs typeface="Times New Roman" pitchFamily="18" charset="0"/>
              </a:rPr>
              <a:t> </a:t>
            </a:r>
            <a:r>
              <a:rPr lang="en-US" sz="2400" dirty="0" err="1">
                <a:latin typeface="+mj-lt"/>
                <a:cs typeface="Times New Roman" pitchFamily="18" charset="0"/>
              </a:rPr>
              <a:t>cầu</a:t>
            </a:r>
            <a:r>
              <a:rPr lang="en-US" sz="2400" dirty="0">
                <a:latin typeface="+mj-lt"/>
                <a:cs typeface="Times New Roman" pitchFamily="18" charset="0"/>
              </a:rPr>
              <a:t> </a:t>
            </a:r>
            <a:r>
              <a:rPr lang="en-US" sz="2400" dirty="0" err="1">
                <a:latin typeface="+mj-lt"/>
                <a:cs typeface="Times New Roman" pitchFamily="18" charset="0"/>
              </a:rPr>
              <a:t>hỗ</a:t>
            </a:r>
            <a:r>
              <a:rPr lang="en-US" sz="2400" dirty="0">
                <a:latin typeface="+mj-lt"/>
                <a:cs typeface="Times New Roman" pitchFamily="18" charset="0"/>
              </a:rPr>
              <a:t> </a:t>
            </a:r>
            <a:r>
              <a:rPr lang="en-US" sz="2400" dirty="0" err="1">
                <a:latin typeface="+mj-lt"/>
                <a:cs typeface="Times New Roman" pitchFamily="18" charset="0"/>
              </a:rPr>
              <a:t>trợ</a:t>
            </a:r>
            <a:r>
              <a:rPr lang="en-US" sz="2400" dirty="0">
                <a:latin typeface="+mj-lt"/>
                <a:cs typeface="Times New Roman" pitchFamily="18" charset="0"/>
              </a:rPr>
              <a:t> </a:t>
            </a:r>
            <a:r>
              <a:rPr lang="en-US" sz="2400" dirty="0" err="1">
                <a:latin typeface="+mj-lt"/>
                <a:cs typeface="Times New Roman" pitchFamily="18" charset="0"/>
              </a:rPr>
              <a:t>Chương</a:t>
            </a:r>
            <a:r>
              <a:rPr lang="en-US" sz="2400" dirty="0">
                <a:latin typeface="+mj-lt"/>
                <a:cs typeface="Times New Roman" pitchFamily="18" charset="0"/>
              </a:rPr>
              <a:t> </a:t>
            </a:r>
            <a:r>
              <a:rPr lang="en-US" sz="2400" dirty="0" err="1">
                <a:latin typeface="+mj-lt"/>
                <a:cs typeface="Times New Roman" pitchFamily="18" charset="0"/>
              </a:rPr>
              <a:t>trình</a:t>
            </a:r>
            <a:r>
              <a:rPr lang="en-US" sz="2400" dirty="0">
                <a:latin typeface="+mj-lt"/>
                <a:cs typeface="Times New Roman" pitchFamily="18" charset="0"/>
              </a:rPr>
              <a:t>.</a:t>
            </a:r>
          </a:p>
          <a:p>
            <a:pPr algn="just">
              <a:spcBef>
                <a:spcPts val="600"/>
              </a:spcBef>
              <a:spcAft>
                <a:spcPts val="600"/>
              </a:spcAft>
            </a:pPr>
            <a:r>
              <a:rPr lang="en-US" sz="2400" dirty="0" err="1">
                <a:latin typeface="+mj-lt"/>
                <a:cs typeface="Times New Roman" pitchFamily="18" charset="0"/>
              </a:rPr>
              <a:t>Trên</a:t>
            </a:r>
            <a:r>
              <a:rPr lang="en-US" sz="2400" dirty="0">
                <a:latin typeface="+mj-lt"/>
                <a:cs typeface="Times New Roman" pitchFamily="18" charset="0"/>
              </a:rPr>
              <a:t> </a:t>
            </a:r>
            <a:r>
              <a:rPr lang="en-US" sz="2400" dirty="0" err="1">
                <a:latin typeface="+mj-lt"/>
                <a:cs typeface="Times New Roman" pitchFamily="18" charset="0"/>
              </a:rPr>
              <a:t>cơ</a:t>
            </a:r>
            <a:r>
              <a:rPr lang="en-US" sz="2400" dirty="0">
                <a:latin typeface="+mj-lt"/>
                <a:cs typeface="Times New Roman" pitchFamily="18" charset="0"/>
              </a:rPr>
              <a:t> </a:t>
            </a:r>
            <a:r>
              <a:rPr lang="en-US" sz="2400" dirty="0" err="1">
                <a:latin typeface="+mj-lt"/>
                <a:cs typeface="Times New Roman" pitchFamily="18" charset="0"/>
              </a:rPr>
              <a:t>sở</a:t>
            </a:r>
            <a:r>
              <a:rPr lang="en-US" sz="2400" dirty="0">
                <a:latin typeface="+mj-lt"/>
                <a:cs typeface="Times New Roman" pitchFamily="18" charset="0"/>
              </a:rPr>
              <a:t> </a:t>
            </a:r>
            <a:r>
              <a:rPr lang="en-US" sz="2400" dirty="0" err="1">
                <a:latin typeface="+mj-lt"/>
                <a:cs typeface="Times New Roman" pitchFamily="18" charset="0"/>
              </a:rPr>
              <a:t>nguồn</a:t>
            </a:r>
            <a:r>
              <a:rPr lang="en-US" sz="2400" dirty="0">
                <a:latin typeface="+mj-lt"/>
                <a:cs typeface="Times New Roman" pitchFamily="18" charset="0"/>
              </a:rPr>
              <a:t> </a:t>
            </a:r>
            <a:r>
              <a:rPr lang="en-US" sz="2400" dirty="0" err="1">
                <a:latin typeface="+mj-lt"/>
                <a:cs typeface="Times New Roman" pitchFamily="18" charset="0"/>
              </a:rPr>
              <a:t>hỗ</a:t>
            </a:r>
            <a:r>
              <a:rPr lang="en-US" sz="2400" dirty="0">
                <a:latin typeface="+mj-lt"/>
                <a:cs typeface="Times New Roman" pitchFamily="18" charset="0"/>
              </a:rPr>
              <a:t> </a:t>
            </a:r>
            <a:r>
              <a:rPr lang="en-US" sz="2400" dirty="0" err="1">
                <a:latin typeface="+mj-lt"/>
                <a:cs typeface="Times New Roman" pitchFamily="18" charset="0"/>
              </a:rPr>
              <a:t>trợ</a:t>
            </a:r>
            <a:r>
              <a:rPr lang="en-US" sz="2400" dirty="0">
                <a:latin typeface="+mj-lt"/>
                <a:cs typeface="Times New Roman" pitchFamily="18" charset="0"/>
              </a:rPr>
              <a:t> </a:t>
            </a:r>
            <a:r>
              <a:rPr lang="en-US" sz="2400" dirty="0" err="1">
                <a:latin typeface="+mj-lt"/>
                <a:cs typeface="Times New Roman" pitchFamily="18" charset="0"/>
              </a:rPr>
              <a:t>tiếp</a:t>
            </a:r>
            <a:r>
              <a:rPr lang="en-US" sz="2400" dirty="0">
                <a:latin typeface="+mj-lt"/>
                <a:cs typeface="Times New Roman" pitchFamily="18" charset="0"/>
              </a:rPr>
              <a:t> </a:t>
            </a:r>
            <a:r>
              <a:rPr lang="en-US" sz="2400" dirty="0" err="1">
                <a:latin typeface="+mj-lt"/>
                <a:cs typeface="Times New Roman" pitchFamily="18" charset="0"/>
              </a:rPr>
              <a:t>nhận</a:t>
            </a:r>
            <a:r>
              <a:rPr lang="en-US" sz="2400" dirty="0">
                <a:latin typeface="+mj-lt"/>
                <a:cs typeface="Times New Roman" pitchFamily="18" charset="0"/>
              </a:rPr>
              <a:t> </a:t>
            </a:r>
            <a:r>
              <a:rPr lang="en-US" sz="2400" dirty="0" err="1">
                <a:latin typeface="+mj-lt"/>
                <a:cs typeface="Times New Roman" pitchFamily="18" charset="0"/>
              </a:rPr>
              <a:t>hoặc</a:t>
            </a:r>
            <a:r>
              <a:rPr lang="en-US" sz="2400" dirty="0">
                <a:latin typeface="+mj-lt"/>
                <a:cs typeface="Times New Roman" pitchFamily="18" charset="0"/>
              </a:rPr>
              <a:t> </a:t>
            </a:r>
            <a:r>
              <a:rPr lang="en-US" sz="2400" dirty="0" err="1">
                <a:latin typeface="+mj-lt"/>
                <a:cs typeface="Times New Roman" pitchFamily="18" charset="0"/>
              </a:rPr>
              <a:t>được</a:t>
            </a:r>
            <a:r>
              <a:rPr lang="en-US" sz="2400" dirty="0">
                <a:latin typeface="+mj-lt"/>
                <a:cs typeface="Times New Roman" pitchFamily="18" charset="0"/>
              </a:rPr>
              <a:t> </a:t>
            </a:r>
            <a:r>
              <a:rPr lang="en-US" sz="2400" dirty="0" err="1">
                <a:latin typeface="+mj-lt"/>
                <a:cs typeface="Times New Roman" pitchFamily="18" charset="0"/>
              </a:rPr>
              <a:t>phân</a:t>
            </a:r>
            <a:r>
              <a:rPr lang="en-US" sz="2400" dirty="0">
                <a:latin typeface="+mj-lt"/>
                <a:cs typeface="Times New Roman" pitchFamily="18" charset="0"/>
              </a:rPr>
              <a:t> </a:t>
            </a:r>
            <a:r>
              <a:rPr lang="en-US" sz="2400" dirty="0" err="1">
                <a:latin typeface="+mj-lt"/>
                <a:cs typeface="Times New Roman" pitchFamily="18" charset="0"/>
              </a:rPr>
              <a:t>bổ</a:t>
            </a:r>
            <a:r>
              <a:rPr lang="en-US" sz="2400" dirty="0">
                <a:latin typeface="+mj-lt"/>
                <a:cs typeface="Times New Roman" pitchFamily="18" charset="0"/>
              </a:rPr>
              <a:t>, UBND </a:t>
            </a:r>
            <a:r>
              <a:rPr lang="en-US" sz="2400" dirty="0" err="1">
                <a:latin typeface="+mj-lt"/>
                <a:cs typeface="Times New Roman" pitchFamily="18" charset="0"/>
              </a:rPr>
              <a:t>xã</a:t>
            </a:r>
            <a:r>
              <a:rPr lang="en-US" sz="2400" dirty="0">
                <a:latin typeface="+mj-lt"/>
                <a:cs typeface="Times New Roman" pitchFamily="18" charset="0"/>
              </a:rPr>
              <a:t>/</a:t>
            </a:r>
            <a:r>
              <a:rPr lang="en-US" sz="2400" dirty="0" err="1">
                <a:latin typeface="+mj-lt"/>
                <a:cs typeface="Times New Roman" pitchFamily="18" charset="0"/>
              </a:rPr>
              <a:t>phường</a:t>
            </a:r>
            <a:r>
              <a:rPr lang="en-US" sz="2400" dirty="0">
                <a:latin typeface="+mj-lt"/>
                <a:cs typeface="Times New Roman" pitchFamily="18" charset="0"/>
              </a:rPr>
              <a:t> </a:t>
            </a:r>
            <a:r>
              <a:rPr lang="en-US" sz="2400" dirty="0" err="1">
                <a:latin typeface="+mj-lt"/>
                <a:cs typeface="Times New Roman" pitchFamily="18" charset="0"/>
              </a:rPr>
              <a:t>lựa</a:t>
            </a:r>
            <a:r>
              <a:rPr lang="en-US" sz="2400" dirty="0">
                <a:latin typeface="+mj-lt"/>
                <a:cs typeface="Times New Roman" pitchFamily="18" charset="0"/>
              </a:rPr>
              <a:t> </a:t>
            </a:r>
            <a:r>
              <a:rPr lang="en-US" sz="2400" dirty="0" err="1">
                <a:latin typeface="+mj-lt"/>
                <a:cs typeface="Times New Roman" pitchFamily="18" charset="0"/>
              </a:rPr>
              <a:t>chọn</a:t>
            </a:r>
            <a:r>
              <a:rPr lang="en-US" sz="2400" dirty="0">
                <a:latin typeface="+mj-lt"/>
                <a:cs typeface="Times New Roman" pitchFamily="18" charset="0"/>
              </a:rPr>
              <a:t>, </a:t>
            </a:r>
            <a:r>
              <a:rPr lang="en-US" sz="2400" dirty="0" err="1">
                <a:latin typeface="+mj-lt"/>
                <a:cs typeface="Times New Roman" pitchFamily="18" charset="0"/>
              </a:rPr>
              <a:t>lập</a:t>
            </a:r>
            <a:r>
              <a:rPr lang="en-US" sz="2400" dirty="0">
                <a:latin typeface="+mj-lt"/>
                <a:cs typeface="Times New Roman" pitchFamily="18" charset="0"/>
              </a:rPr>
              <a:t> </a:t>
            </a:r>
            <a:r>
              <a:rPr lang="en-US" sz="2400" dirty="0" err="1">
                <a:latin typeface="+mj-lt"/>
                <a:cs typeface="Times New Roman" pitchFamily="18" charset="0"/>
              </a:rPr>
              <a:t>danh</a:t>
            </a:r>
            <a:r>
              <a:rPr lang="en-US" sz="2400" dirty="0">
                <a:latin typeface="+mj-lt"/>
                <a:cs typeface="Times New Roman" pitchFamily="18" charset="0"/>
              </a:rPr>
              <a:t> </a:t>
            </a:r>
            <a:r>
              <a:rPr lang="en-US" sz="2400" dirty="0" err="1">
                <a:latin typeface="+mj-lt"/>
                <a:cs typeface="Times New Roman" pitchFamily="18" charset="0"/>
              </a:rPr>
              <a:t>sách</a:t>
            </a:r>
            <a:r>
              <a:rPr lang="en-US" sz="2400" dirty="0">
                <a:latin typeface="+mj-lt"/>
                <a:cs typeface="Times New Roman" pitchFamily="18" charset="0"/>
              </a:rPr>
              <a:t> </a:t>
            </a:r>
            <a:r>
              <a:rPr lang="en-US" sz="2400" dirty="0" err="1">
                <a:latin typeface="+mj-lt"/>
                <a:cs typeface="Times New Roman" pitchFamily="18" charset="0"/>
              </a:rPr>
              <a:t>người</a:t>
            </a:r>
            <a:r>
              <a:rPr lang="en-US" sz="2400" dirty="0">
                <a:latin typeface="+mj-lt"/>
                <a:cs typeface="Times New Roman" pitchFamily="18" charset="0"/>
              </a:rPr>
              <a:t> </a:t>
            </a:r>
            <a:r>
              <a:rPr lang="en-US" sz="2400" dirty="0" err="1">
                <a:latin typeface="+mj-lt"/>
                <a:cs typeface="Times New Roman" pitchFamily="18" charset="0"/>
              </a:rPr>
              <a:t>dân</a:t>
            </a:r>
            <a:r>
              <a:rPr lang="en-US" sz="2400" dirty="0">
                <a:latin typeface="+mj-lt"/>
                <a:cs typeface="Times New Roman" pitchFamily="18" charset="0"/>
              </a:rPr>
              <a:t> </a:t>
            </a:r>
            <a:r>
              <a:rPr lang="en-US" sz="2400" dirty="0" err="1">
                <a:latin typeface="+mj-lt"/>
                <a:cs typeface="Times New Roman" pitchFamily="18" charset="0"/>
              </a:rPr>
              <a:t>được</a:t>
            </a:r>
            <a:r>
              <a:rPr lang="en-US" sz="2400" dirty="0">
                <a:latin typeface="+mj-lt"/>
                <a:cs typeface="Times New Roman" pitchFamily="18" charset="0"/>
              </a:rPr>
              <a:t> </a:t>
            </a:r>
            <a:r>
              <a:rPr lang="en-US" sz="2400" dirty="0" err="1">
                <a:latin typeface="+mj-lt"/>
                <a:cs typeface="Times New Roman" pitchFamily="18" charset="0"/>
              </a:rPr>
              <a:t>hỗ</a:t>
            </a:r>
            <a:r>
              <a:rPr lang="en-US" sz="2400" dirty="0">
                <a:latin typeface="+mj-lt"/>
                <a:cs typeface="Times New Roman" pitchFamily="18" charset="0"/>
              </a:rPr>
              <a:t> </a:t>
            </a:r>
            <a:r>
              <a:rPr lang="en-US" sz="2400" dirty="0" err="1">
                <a:latin typeface="+mj-lt"/>
                <a:cs typeface="Times New Roman" pitchFamily="18" charset="0"/>
              </a:rPr>
              <a:t>trợ</a:t>
            </a:r>
            <a:r>
              <a:rPr lang="en-US" sz="2400" dirty="0">
                <a:latin typeface="+mj-lt"/>
                <a:cs typeface="Times New Roman" pitchFamily="18" charset="0"/>
              </a:rPr>
              <a:t> </a:t>
            </a:r>
            <a:r>
              <a:rPr lang="en-US" sz="2400" dirty="0" err="1">
                <a:latin typeface="+mj-lt"/>
                <a:cs typeface="Times New Roman" pitchFamily="18" charset="0"/>
              </a:rPr>
              <a:t>theo</a:t>
            </a:r>
            <a:r>
              <a:rPr lang="en-US" sz="2400" dirty="0">
                <a:latin typeface="+mj-lt"/>
                <a:cs typeface="Times New Roman" pitchFamily="18" charset="0"/>
              </a:rPr>
              <a:t> </a:t>
            </a:r>
            <a:r>
              <a:rPr lang="en-US" sz="2400" dirty="0" err="1">
                <a:latin typeface="+mj-lt"/>
                <a:cs typeface="Times New Roman" pitchFamily="18" charset="0"/>
              </a:rPr>
              <a:t>thứ</a:t>
            </a:r>
            <a:r>
              <a:rPr lang="en-US" sz="2400" dirty="0">
                <a:latin typeface="+mj-lt"/>
                <a:cs typeface="Times New Roman" pitchFamily="18" charset="0"/>
              </a:rPr>
              <a:t> </a:t>
            </a:r>
            <a:r>
              <a:rPr lang="en-US" sz="2400" dirty="0" err="1">
                <a:latin typeface="+mj-lt"/>
                <a:cs typeface="Times New Roman" pitchFamily="18" charset="0"/>
              </a:rPr>
              <a:t>tự</a:t>
            </a:r>
            <a:r>
              <a:rPr lang="en-US" sz="2400" dirty="0">
                <a:latin typeface="+mj-lt"/>
                <a:cs typeface="Times New Roman" pitchFamily="18" charset="0"/>
              </a:rPr>
              <a:t> </a:t>
            </a:r>
            <a:r>
              <a:rPr lang="en-US" sz="2400" dirty="0" err="1">
                <a:latin typeface="+mj-lt"/>
                <a:cs typeface="Times New Roman" pitchFamily="18" charset="0"/>
              </a:rPr>
              <a:t>ưu</a:t>
            </a:r>
            <a:r>
              <a:rPr lang="en-US" sz="2400" dirty="0">
                <a:latin typeface="+mj-lt"/>
                <a:cs typeface="Times New Roman" pitchFamily="18" charset="0"/>
              </a:rPr>
              <a:t> </a:t>
            </a:r>
            <a:r>
              <a:rPr lang="en-US" sz="2400" dirty="0" err="1">
                <a:latin typeface="+mj-lt"/>
                <a:cs typeface="Times New Roman" pitchFamily="18" charset="0"/>
              </a:rPr>
              <a:t>tiên</a:t>
            </a:r>
            <a:r>
              <a:rPr lang="en-US" sz="2400" dirty="0">
                <a:latin typeface="+mj-lt"/>
                <a:cs typeface="Times New Roman" pitchFamily="18" charset="0"/>
              </a:rPr>
              <a:t>. </a:t>
            </a:r>
          </a:p>
        </p:txBody>
      </p:sp>
      <p:sp>
        <p:nvSpPr>
          <p:cNvPr id="2" name="Rectangle 1"/>
          <p:cNvSpPr/>
          <p:nvPr/>
        </p:nvSpPr>
        <p:spPr>
          <a:xfrm>
            <a:off x="914400" y="1676400"/>
            <a:ext cx="72390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y-GB" sz="2400" b="1" i="1" dirty="0">
                <a:latin typeface="+mj-lt"/>
                <a:cs typeface="Times New Roman" pitchFamily="18" charset="0"/>
              </a:rPr>
              <a:t>Phương thức </a:t>
            </a:r>
            <a:r>
              <a:rPr lang="cy-GB" sz="2400" b="1" i="1" dirty="0" smtClean="0">
                <a:latin typeface="+mj-lt"/>
                <a:cs typeface="Times New Roman" pitchFamily="18" charset="0"/>
              </a:rPr>
              <a:t>2 - Thực </a:t>
            </a:r>
            <a:r>
              <a:rPr lang="cy-GB" sz="2400" b="1" i="1" dirty="0">
                <a:latin typeface="+mj-lt"/>
                <a:cs typeface="Times New Roman" pitchFamily="18" charset="0"/>
              </a:rPr>
              <a:t>hiện tại cấp </a:t>
            </a:r>
            <a:r>
              <a:rPr lang="cy-GB" sz="2400" b="1" i="1" dirty="0" smtClean="0">
                <a:latin typeface="+mj-lt"/>
                <a:cs typeface="Times New Roman" pitchFamily="18" charset="0"/>
              </a:rPr>
              <a:t>huyện, cấp xã: </a:t>
            </a:r>
            <a:endParaRPr lang="en-US" sz="2400" dirty="0">
              <a:latin typeface="+mj-lt"/>
              <a:cs typeface="Times New Roman" pitchFamily="18" charset="0"/>
            </a:endParaRPr>
          </a:p>
        </p:txBody>
      </p:sp>
    </p:spTree>
    <p:extLst>
      <p:ext uri="{BB962C8B-B14F-4D97-AF65-F5344CB8AC3E}">
        <p14:creationId xmlns:p14="http://schemas.microsoft.com/office/powerpoint/2010/main" val="218068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1000"/>
            <a:ext cx="4572000" cy="646331"/>
          </a:xfrm>
          <a:prstGeom prst="rect">
            <a:avLst/>
          </a:prstGeom>
        </p:spPr>
        <p:txBody>
          <a:bodyPr>
            <a:spAutoFit/>
          </a:bodyPr>
          <a:lstStyle/>
          <a:p>
            <a:r>
              <a:rPr lang="cy-GB" b="1" dirty="0"/>
              <a:t>03 PHƯƠNG THỨC TIẾP NHẬN HỖ TRỢ</a:t>
            </a:r>
            <a:endParaRPr lang="en-US" dirty="0"/>
          </a:p>
          <a:p>
            <a:r>
              <a:rPr lang="cy-GB" b="1" dirty="0"/>
              <a:t> ĐIỆN THOẠI THÔNG MINH</a:t>
            </a:r>
            <a:endParaRPr lang="en-US" dirty="0"/>
          </a:p>
        </p:txBody>
      </p:sp>
      <p:sp>
        <p:nvSpPr>
          <p:cNvPr id="5" name="Rectangle 4"/>
          <p:cNvSpPr/>
          <p:nvPr/>
        </p:nvSpPr>
        <p:spPr>
          <a:xfrm>
            <a:off x="457200" y="365233"/>
            <a:ext cx="8229600" cy="10273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cy-GB" sz="2800" b="1" dirty="0">
                <a:latin typeface="Times New Roman" pitchFamily="18" charset="0"/>
                <a:cs typeface="Times New Roman" pitchFamily="18" charset="0"/>
              </a:rPr>
              <a:t>03 PHƯƠNG THỨC TIẾP NHẬN HỖ TRỢ</a:t>
            </a:r>
            <a:endParaRPr lang="en-US" sz="2800" dirty="0">
              <a:latin typeface="Times New Roman" pitchFamily="18" charset="0"/>
              <a:cs typeface="Times New Roman" pitchFamily="18" charset="0"/>
            </a:endParaRPr>
          </a:p>
          <a:p>
            <a:pPr algn="ctr"/>
            <a:r>
              <a:rPr lang="cy-GB" sz="2800" b="1" dirty="0">
                <a:latin typeface="Times New Roman" pitchFamily="18" charset="0"/>
                <a:cs typeface="Times New Roman" pitchFamily="18" charset="0"/>
              </a:rPr>
              <a:t> ĐIỆN THOẠI THÔNG MINH</a:t>
            </a:r>
            <a:endParaRPr lang="en-US" sz="2800" dirty="0">
              <a:latin typeface="Times New Roman" pitchFamily="18" charset="0"/>
              <a:cs typeface="Times New Roman" pitchFamily="18" charset="0"/>
            </a:endParaRPr>
          </a:p>
        </p:txBody>
      </p:sp>
      <p:sp>
        <p:nvSpPr>
          <p:cNvPr id="6" name="Rectangle 5"/>
          <p:cNvSpPr/>
          <p:nvPr/>
        </p:nvSpPr>
        <p:spPr>
          <a:xfrm>
            <a:off x="571500" y="2819400"/>
            <a:ext cx="8267700"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ts val="600"/>
              </a:spcBef>
              <a:spcAft>
                <a:spcPts val="600"/>
              </a:spcAft>
            </a:pPr>
            <a:r>
              <a:rPr lang="cy-GB" sz="2400" b="1" dirty="0">
                <a:latin typeface="+mj-lt"/>
                <a:cs typeface="Times New Roman" pitchFamily="18" charset="0"/>
              </a:rPr>
              <a:t> </a:t>
            </a:r>
            <a:r>
              <a:rPr lang="en-US" sz="2800" dirty="0" err="1">
                <a:latin typeface="+mj-lt"/>
                <a:cs typeface="Times New Roman" pitchFamily="18" charset="0"/>
              </a:rPr>
              <a:t>Các</a:t>
            </a:r>
            <a:r>
              <a:rPr lang="en-US" sz="2800" dirty="0">
                <a:latin typeface="+mj-lt"/>
                <a:cs typeface="Times New Roman" pitchFamily="18" charset="0"/>
              </a:rPr>
              <a:t> </a:t>
            </a:r>
            <a:r>
              <a:rPr lang="en-US" sz="2800" dirty="0" err="1">
                <a:latin typeface="+mj-lt"/>
                <a:cs typeface="Times New Roman" pitchFamily="18" charset="0"/>
              </a:rPr>
              <a:t>đối</a:t>
            </a:r>
            <a:r>
              <a:rPr lang="en-US" sz="2800" dirty="0">
                <a:latin typeface="+mj-lt"/>
                <a:cs typeface="Times New Roman" pitchFamily="18" charset="0"/>
              </a:rPr>
              <a:t> </a:t>
            </a:r>
            <a:r>
              <a:rPr lang="en-US" sz="2800" dirty="0" err="1">
                <a:latin typeface="+mj-lt"/>
                <a:cs typeface="Times New Roman" pitchFamily="18" charset="0"/>
              </a:rPr>
              <a:t>tượng</a:t>
            </a:r>
            <a:r>
              <a:rPr lang="en-US" sz="2800" dirty="0">
                <a:latin typeface="+mj-lt"/>
                <a:cs typeface="Times New Roman" pitchFamily="18" charset="0"/>
              </a:rPr>
              <a:t> </a:t>
            </a:r>
            <a:r>
              <a:rPr lang="en-US" sz="2800" dirty="0" err="1">
                <a:latin typeface="+mj-lt"/>
                <a:cs typeface="Times New Roman" pitchFamily="18" charset="0"/>
              </a:rPr>
              <a:t>được</a:t>
            </a:r>
            <a:r>
              <a:rPr lang="en-US" sz="2800" dirty="0">
                <a:latin typeface="+mj-lt"/>
                <a:cs typeface="Times New Roman" pitchFamily="18" charset="0"/>
              </a:rPr>
              <a:t> </a:t>
            </a:r>
            <a:r>
              <a:rPr lang="en-US" sz="2800" dirty="0" err="1">
                <a:latin typeface="+mj-lt"/>
                <a:cs typeface="Times New Roman" pitchFamily="18" charset="0"/>
              </a:rPr>
              <a:t>hỗ</a:t>
            </a:r>
            <a:r>
              <a:rPr lang="en-US" sz="2800" dirty="0">
                <a:latin typeface="+mj-lt"/>
                <a:cs typeface="Times New Roman" pitchFamily="18" charset="0"/>
              </a:rPr>
              <a:t> </a:t>
            </a:r>
            <a:r>
              <a:rPr lang="en-US" sz="2800" dirty="0" err="1">
                <a:latin typeface="+mj-lt"/>
                <a:cs typeface="Times New Roman" pitchFamily="18" charset="0"/>
              </a:rPr>
              <a:t>trợ</a:t>
            </a:r>
            <a:r>
              <a:rPr lang="en-US" sz="2800" dirty="0">
                <a:latin typeface="+mj-lt"/>
                <a:cs typeface="Times New Roman" pitchFamily="18" charset="0"/>
              </a:rPr>
              <a:t> </a:t>
            </a:r>
            <a:r>
              <a:rPr lang="en-US" sz="2800" dirty="0" err="1">
                <a:latin typeface="+mj-lt"/>
                <a:cs typeface="Times New Roman" pitchFamily="18" charset="0"/>
              </a:rPr>
              <a:t>có</a:t>
            </a:r>
            <a:r>
              <a:rPr lang="en-US" sz="2800" dirty="0">
                <a:latin typeface="+mj-lt"/>
                <a:cs typeface="Times New Roman" pitchFamily="18" charset="0"/>
              </a:rPr>
              <a:t> </a:t>
            </a:r>
            <a:r>
              <a:rPr lang="en-US" sz="2800" dirty="0" err="1">
                <a:latin typeface="+mj-lt"/>
                <a:cs typeface="Times New Roman" pitchFamily="18" charset="0"/>
              </a:rPr>
              <a:t>thể</a:t>
            </a:r>
            <a:r>
              <a:rPr lang="en-US" sz="2800" dirty="0">
                <a:latin typeface="+mj-lt"/>
                <a:cs typeface="Times New Roman" pitchFamily="18" charset="0"/>
              </a:rPr>
              <a:t> </a:t>
            </a:r>
            <a:r>
              <a:rPr lang="en-US" sz="2800" dirty="0" err="1">
                <a:latin typeface="+mj-lt"/>
                <a:cs typeface="Times New Roman" pitchFamily="18" charset="0"/>
              </a:rPr>
              <a:t>tiếp</a:t>
            </a:r>
            <a:r>
              <a:rPr lang="en-US" sz="2800" dirty="0">
                <a:latin typeface="+mj-lt"/>
                <a:cs typeface="Times New Roman" pitchFamily="18" charset="0"/>
              </a:rPr>
              <a:t> </a:t>
            </a:r>
            <a:r>
              <a:rPr lang="en-US" sz="2800" dirty="0" err="1">
                <a:latin typeface="+mj-lt"/>
                <a:cs typeface="Times New Roman" pitchFamily="18" charset="0"/>
              </a:rPr>
              <a:t>nhận</a:t>
            </a:r>
            <a:r>
              <a:rPr lang="en-US" sz="2800" dirty="0">
                <a:latin typeface="+mj-lt"/>
                <a:cs typeface="Times New Roman" pitchFamily="18" charset="0"/>
              </a:rPr>
              <a:t> </a:t>
            </a:r>
            <a:r>
              <a:rPr lang="en-US" sz="2800" dirty="0" err="1">
                <a:latin typeface="+mj-lt"/>
                <a:cs typeface="Times New Roman" pitchFamily="18" charset="0"/>
              </a:rPr>
              <a:t>trực</a:t>
            </a:r>
            <a:r>
              <a:rPr lang="en-US" sz="2800" dirty="0">
                <a:latin typeface="+mj-lt"/>
                <a:cs typeface="Times New Roman" pitchFamily="18" charset="0"/>
              </a:rPr>
              <a:t> </a:t>
            </a:r>
            <a:r>
              <a:rPr lang="en-US" sz="2800" dirty="0" err="1">
                <a:latin typeface="+mj-lt"/>
                <a:cs typeface="Times New Roman" pitchFamily="18" charset="0"/>
              </a:rPr>
              <a:t>tiếp</a:t>
            </a:r>
            <a:r>
              <a:rPr lang="en-US" sz="2800" dirty="0">
                <a:latin typeface="+mj-lt"/>
                <a:cs typeface="Times New Roman" pitchFamily="18" charset="0"/>
              </a:rPr>
              <a:t> </a:t>
            </a:r>
            <a:r>
              <a:rPr lang="en-US" sz="2800" dirty="0" err="1">
                <a:latin typeface="+mj-lt"/>
                <a:cs typeface="Times New Roman" pitchFamily="18" charset="0"/>
              </a:rPr>
              <a:t>từ</a:t>
            </a:r>
            <a:r>
              <a:rPr lang="en-US" sz="2800" dirty="0">
                <a:latin typeface="+mj-lt"/>
                <a:cs typeface="Times New Roman" pitchFamily="18" charset="0"/>
              </a:rPr>
              <a:t> </a:t>
            </a:r>
            <a:r>
              <a:rPr lang="en-US" sz="2800" dirty="0" err="1">
                <a:latin typeface="+mj-lt"/>
                <a:cs typeface="Times New Roman" pitchFamily="18" charset="0"/>
              </a:rPr>
              <a:t>các</a:t>
            </a:r>
            <a:r>
              <a:rPr lang="en-US" sz="2800" dirty="0">
                <a:latin typeface="+mj-lt"/>
                <a:cs typeface="Times New Roman" pitchFamily="18" charset="0"/>
              </a:rPr>
              <a:t> </a:t>
            </a:r>
            <a:r>
              <a:rPr lang="en-US" sz="2800" dirty="0" err="1">
                <a:latin typeface="+mj-lt"/>
                <a:cs typeface="Times New Roman" pitchFamily="18" charset="0"/>
              </a:rPr>
              <a:t>các</a:t>
            </a:r>
            <a:r>
              <a:rPr lang="en-US" sz="2800" dirty="0">
                <a:latin typeface="+mj-lt"/>
                <a:cs typeface="Times New Roman" pitchFamily="18" charset="0"/>
              </a:rPr>
              <a:t> </a:t>
            </a:r>
            <a:r>
              <a:rPr lang="en-US" sz="2800" dirty="0" err="1">
                <a:latin typeface="+mj-lt"/>
                <a:cs typeface="Times New Roman" pitchFamily="18" charset="0"/>
              </a:rPr>
              <a:t>đơn</a:t>
            </a:r>
            <a:r>
              <a:rPr lang="en-US" sz="2800" dirty="0">
                <a:latin typeface="+mj-lt"/>
                <a:cs typeface="Times New Roman" pitchFamily="18" charset="0"/>
              </a:rPr>
              <a:t> </a:t>
            </a:r>
            <a:r>
              <a:rPr lang="en-US" sz="2800" dirty="0" err="1">
                <a:latin typeface="+mj-lt"/>
                <a:cs typeface="Times New Roman" pitchFamily="18" charset="0"/>
              </a:rPr>
              <a:t>vị</a:t>
            </a:r>
            <a:r>
              <a:rPr lang="en-US" sz="2800" dirty="0">
                <a:latin typeface="+mj-lt"/>
                <a:cs typeface="Times New Roman" pitchFamily="18" charset="0"/>
              </a:rPr>
              <a:t>, </a:t>
            </a:r>
            <a:r>
              <a:rPr lang="en-US" sz="2800" dirty="0" err="1">
                <a:latin typeface="+mj-lt"/>
                <a:cs typeface="Times New Roman" pitchFamily="18" charset="0"/>
              </a:rPr>
              <a:t>tổ</a:t>
            </a:r>
            <a:r>
              <a:rPr lang="en-US" sz="2800" dirty="0">
                <a:latin typeface="+mj-lt"/>
                <a:cs typeface="Times New Roman" pitchFamily="18" charset="0"/>
              </a:rPr>
              <a:t> </a:t>
            </a:r>
            <a:r>
              <a:rPr lang="en-US" sz="2800" dirty="0" err="1">
                <a:latin typeface="+mj-lt"/>
                <a:cs typeface="Times New Roman" pitchFamily="18" charset="0"/>
              </a:rPr>
              <a:t>chức</a:t>
            </a:r>
            <a:r>
              <a:rPr lang="en-US" sz="2800" dirty="0">
                <a:latin typeface="+mj-lt"/>
                <a:cs typeface="Times New Roman" pitchFamily="18" charset="0"/>
              </a:rPr>
              <a:t>, </a:t>
            </a:r>
            <a:r>
              <a:rPr lang="en-US" sz="2800" dirty="0" err="1">
                <a:latin typeface="+mj-lt"/>
                <a:cs typeface="Times New Roman" pitchFamily="18" charset="0"/>
              </a:rPr>
              <a:t>doanh</a:t>
            </a:r>
            <a:r>
              <a:rPr lang="en-US" sz="2800" dirty="0">
                <a:latin typeface="+mj-lt"/>
                <a:cs typeface="Times New Roman" pitchFamily="18" charset="0"/>
              </a:rPr>
              <a:t> </a:t>
            </a:r>
            <a:r>
              <a:rPr lang="en-US" sz="2800" dirty="0" err="1">
                <a:latin typeface="+mj-lt"/>
                <a:cs typeface="Times New Roman" pitchFamily="18" charset="0"/>
              </a:rPr>
              <a:t>nghiệp</a:t>
            </a:r>
            <a:r>
              <a:rPr lang="en-US" sz="2800" dirty="0">
                <a:latin typeface="+mj-lt"/>
                <a:cs typeface="Times New Roman" pitchFamily="18" charset="0"/>
              </a:rPr>
              <a:t>, </a:t>
            </a:r>
            <a:r>
              <a:rPr lang="en-US" sz="2800" dirty="0" err="1">
                <a:latin typeface="+mj-lt"/>
                <a:cs typeface="Times New Roman" pitchFamily="18" charset="0"/>
              </a:rPr>
              <a:t>cá</a:t>
            </a:r>
            <a:r>
              <a:rPr lang="en-US" sz="2800" dirty="0">
                <a:latin typeface="+mj-lt"/>
                <a:cs typeface="Times New Roman" pitchFamily="18" charset="0"/>
              </a:rPr>
              <a:t> </a:t>
            </a:r>
            <a:r>
              <a:rPr lang="en-US" sz="2800" dirty="0" err="1">
                <a:latin typeface="+mj-lt"/>
                <a:cs typeface="Times New Roman" pitchFamily="18" charset="0"/>
              </a:rPr>
              <a:t>nhân</a:t>
            </a:r>
            <a:r>
              <a:rPr lang="en-US" sz="2800" dirty="0">
                <a:latin typeface="+mj-lt"/>
                <a:cs typeface="Times New Roman" pitchFamily="18" charset="0"/>
              </a:rPr>
              <a:t> </a:t>
            </a:r>
            <a:r>
              <a:rPr lang="en-US" sz="2800" dirty="0" err="1">
                <a:latin typeface="+mj-lt"/>
                <a:cs typeface="Times New Roman" pitchFamily="18" charset="0"/>
              </a:rPr>
              <a:t>trong</a:t>
            </a:r>
            <a:r>
              <a:rPr lang="en-US" sz="2800" dirty="0">
                <a:latin typeface="+mj-lt"/>
                <a:cs typeface="Times New Roman" pitchFamily="18" charset="0"/>
              </a:rPr>
              <a:t> </a:t>
            </a:r>
            <a:r>
              <a:rPr lang="en-US" sz="2800" dirty="0" err="1">
                <a:latin typeface="+mj-lt"/>
                <a:cs typeface="Times New Roman" pitchFamily="18" charset="0"/>
              </a:rPr>
              <a:t>và</a:t>
            </a:r>
            <a:r>
              <a:rPr lang="en-US" sz="2800" dirty="0">
                <a:latin typeface="+mj-lt"/>
                <a:cs typeface="Times New Roman" pitchFamily="18" charset="0"/>
              </a:rPr>
              <a:t> </a:t>
            </a:r>
            <a:r>
              <a:rPr lang="en-US" sz="2800" dirty="0" err="1">
                <a:latin typeface="+mj-lt"/>
                <a:cs typeface="Times New Roman" pitchFamily="18" charset="0"/>
              </a:rPr>
              <a:t>ngoài</a:t>
            </a:r>
            <a:r>
              <a:rPr lang="en-US" sz="2800" dirty="0">
                <a:latin typeface="+mj-lt"/>
                <a:cs typeface="Times New Roman" pitchFamily="18" charset="0"/>
              </a:rPr>
              <a:t> </a:t>
            </a:r>
            <a:r>
              <a:rPr lang="en-US" sz="2800" dirty="0" err="1">
                <a:latin typeface="+mj-lt"/>
                <a:cs typeface="Times New Roman" pitchFamily="18" charset="0"/>
              </a:rPr>
              <a:t>tỉnh</a:t>
            </a:r>
            <a:r>
              <a:rPr lang="en-US" sz="2800" dirty="0">
                <a:latin typeface="+mj-lt"/>
                <a:cs typeface="Times New Roman" pitchFamily="18" charset="0"/>
              </a:rPr>
              <a:t>.</a:t>
            </a:r>
          </a:p>
        </p:txBody>
      </p:sp>
      <p:sp>
        <p:nvSpPr>
          <p:cNvPr id="2" name="Rectangle 1"/>
          <p:cNvSpPr/>
          <p:nvPr/>
        </p:nvSpPr>
        <p:spPr>
          <a:xfrm>
            <a:off x="914400" y="1828800"/>
            <a:ext cx="72390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y-GB" sz="2400" b="1" i="1" dirty="0">
                <a:latin typeface="+mj-lt"/>
                <a:cs typeface="Times New Roman" pitchFamily="18" charset="0"/>
              </a:rPr>
              <a:t>Phương </a:t>
            </a:r>
            <a:r>
              <a:rPr lang="cy-GB" sz="2400" b="1" i="1" dirty="0" smtClean="0">
                <a:latin typeface="+mj-lt"/>
                <a:cs typeface="Times New Roman" pitchFamily="18" charset="0"/>
              </a:rPr>
              <a:t>thức 3:</a:t>
            </a:r>
            <a:endParaRPr lang="en-US" sz="2400" dirty="0">
              <a:latin typeface="+mj-lt"/>
              <a:cs typeface="Times New Roman" pitchFamily="18" charset="0"/>
            </a:endParaRPr>
          </a:p>
        </p:txBody>
      </p:sp>
    </p:spTree>
    <p:extLst>
      <p:ext uri="{BB962C8B-B14F-4D97-AF65-F5344CB8AC3E}">
        <p14:creationId xmlns:p14="http://schemas.microsoft.com/office/powerpoint/2010/main" val="79170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1510" y="409903"/>
            <a:ext cx="8458200" cy="111409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spcBef>
                <a:spcPts val="600"/>
              </a:spcBef>
              <a:spcAft>
                <a:spcPts val="600"/>
              </a:spcAft>
            </a:pPr>
            <a:r>
              <a:rPr lang="en-US" sz="2800" b="1" dirty="0">
                <a:latin typeface="Times New Roman" pitchFamily="18" charset="0"/>
                <a:cs typeface="Times New Roman" pitchFamily="18" charset="0"/>
              </a:rPr>
              <a:t>YÊU CẦU VỀ TÍNH NĂNG </a:t>
            </a:r>
            <a:endParaRPr lang="en-US" sz="2800" b="1" dirty="0" smtClean="0">
              <a:latin typeface="Times New Roman" pitchFamily="18" charset="0"/>
              <a:cs typeface="Times New Roman" pitchFamily="18" charset="0"/>
            </a:endParaRPr>
          </a:p>
          <a:p>
            <a:pPr algn="ctr">
              <a:spcBef>
                <a:spcPts val="600"/>
              </a:spcBef>
              <a:spcAft>
                <a:spcPts val="600"/>
              </a:spcAft>
            </a:pPr>
            <a:r>
              <a:rPr lang="en-US" sz="2800" b="1" dirty="0" smtClean="0">
                <a:latin typeface="Times New Roman" pitchFamily="18" charset="0"/>
                <a:cs typeface="Times New Roman" pitchFamily="18" charset="0"/>
              </a:rPr>
              <a:t>ĐIỆN </a:t>
            </a:r>
            <a:r>
              <a:rPr lang="en-US" sz="2800" b="1" dirty="0">
                <a:latin typeface="Times New Roman" pitchFamily="18" charset="0"/>
                <a:cs typeface="Times New Roman" pitchFamily="18" charset="0"/>
              </a:rPr>
              <a:t>THOẠI THÔNG </a:t>
            </a:r>
            <a:r>
              <a:rPr lang="en-US" sz="2800" b="1" dirty="0" smtClean="0">
                <a:latin typeface="Times New Roman" pitchFamily="18" charset="0"/>
                <a:cs typeface="Times New Roman" pitchFamily="18" charset="0"/>
              </a:rPr>
              <a:t>MINH ĐƯỢC </a:t>
            </a:r>
            <a:r>
              <a:rPr lang="en-US" sz="2800" b="1" dirty="0">
                <a:latin typeface="Times New Roman" pitchFamily="18" charset="0"/>
                <a:cs typeface="Times New Roman" pitchFamily="18" charset="0"/>
              </a:rPr>
              <a:t>HỖ TRỢ</a:t>
            </a:r>
            <a:endParaRPr lang="en-US" sz="2800" dirty="0">
              <a:latin typeface="Times New Roman" pitchFamily="18" charset="0"/>
              <a:cs typeface="Times New Roman" pitchFamily="18" charset="0"/>
            </a:endParaRPr>
          </a:p>
        </p:txBody>
      </p:sp>
      <p:sp>
        <p:nvSpPr>
          <p:cNvPr id="6" name="Rectangle 5"/>
          <p:cNvSpPr/>
          <p:nvPr/>
        </p:nvSpPr>
        <p:spPr>
          <a:xfrm>
            <a:off x="543910" y="1981200"/>
            <a:ext cx="8153400" cy="41549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ts val="600"/>
              </a:spcBef>
              <a:spcAft>
                <a:spcPts val="600"/>
              </a:spcAft>
            </a:pPr>
            <a:endParaRPr lang="en-US" sz="2800" dirty="0" smtClean="0">
              <a:latin typeface="+mj-lt"/>
              <a:cs typeface="Times New Roman" pitchFamily="18" charset="0"/>
            </a:endParaRPr>
          </a:p>
          <a:p>
            <a:pPr algn="just">
              <a:spcBef>
                <a:spcPts val="600"/>
              </a:spcBef>
              <a:spcAft>
                <a:spcPts val="600"/>
              </a:spcAft>
            </a:pPr>
            <a:r>
              <a:rPr lang="en-US" sz="2800" dirty="0" err="1" smtClean="0">
                <a:latin typeface="+mj-lt"/>
                <a:cs typeface="Times New Roman" pitchFamily="18" charset="0"/>
              </a:rPr>
              <a:t>Được</a:t>
            </a:r>
            <a:r>
              <a:rPr lang="en-US" sz="2800" dirty="0" smtClean="0">
                <a:latin typeface="+mj-lt"/>
                <a:cs typeface="Times New Roman" pitchFamily="18" charset="0"/>
              </a:rPr>
              <a:t> </a:t>
            </a:r>
            <a:r>
              <a:rPr lang="en-US" sz="2800" dirty="0" err="1" smtClean="0">
                <a:latin typeface="+mj-lt"/>
                <a:cs typeface="Times New Roman" pitchFamily="18" charset="0"/>
              </a:rPr>
              <a:t>cài</a:t>
            </a:r>
            <a:r>
              <a:rPr lang="en-US" sz="2800" dirty="0" smtClean="0">
                <a:latin typeface="+mj-lt"/>
                <a:cs typeface="Times New Roman" pitchFamily="18" charset="0"/>
              </a:rPr>
              <a:t> </a:t>
            </a:r>
            <a:r>
              <a:rPr lang="en-US" sz="2800" dirty="0" err="1" smtClean="0">
                <a:latin typeface="+mj-lt"/>
                <a:cs typeface="Times New Roman" pitchFamily="18" charset="0"/>
              </a:rPr>
              <a:t>đặt</a:t>
            </a:r>
            <a:r>
              <a:rPr lang="en-US" sz="2800" dirty="0" smtClean="0">
                <a:latin typeface="+mj-lt"/>
                <a:cs typeface="Times New Roman" pitchFamily="18" charset="0"/>
              </a:rPr>
              <a:t>, </a:t>
            </a:r>
            <a:r>
              <a:rPr lang="en-US" sz="2800" dirty="0" err="1" smtClean="0">
                <a:latin typeface="+mj-lt"/>
                <a:cs typeface="Times New Roman" pitchFamily="18" charset="0"/>
              </a:rPr>
              <a:t>cập</a:t>
            </a:r>
            <a:r>
              <a:rPr lang="en-US" sz="2800" dirty="0" smtClean="0">
                <a:latin typeface="+mj-lt"/>
                <a:cs typeface="Times New Roman" pitchFamily="18" charset="0"/>
              </a:rPr>
              <a:t> </a:t>
            </a:r>
            <a:r>
              <a:rPr lang="en-US" sz="2800" dirty="0" err="1" smtClean="0">
                <a:latin typeface="+mj-lt"/>
                <a:cs typeface="Times New Roman" pitchFamily="18" charset="0"/>
              </a:rPr>
              <a:t>nhật</a:t>
            </a:r>
            <a:r>
              <a:rPr lang="en-US" sz="2800" dirty="0" smtClean="0">
                <a:latin typeface="+mj-lt"/>
                <a:cs typeface="Times New Roman" pitchFamily="18" charset="0"/>
              </a:rPr>
              <a:t> </a:t>
            </a:r>
            <a:r>
              <a:rPr lang="en-US" sz="2800" dirty="0" err="1" smtClean="0">
                <a:latin typeface="+mj-lt"/>
                <a:cs typeface="Times New Roman" pitchFamily="18" charset="0"/>
              </a:rPr>
              <a:t>đầy</a:t>
            </a:r>
            <a:r>
              <a:rPr lang="en-US" sz="2800" dirty="0" smtClean="0">
                <a:latin typeface="+mj-lt"/>
                <a:cs typeface="Times New Roman" pitchFamily="18" charset="0"/>
              </a:rPr>
              <a:t> </a:t>
            </a:r>
            <a:r>
              <a:rPr lang="en-US" sz="2800" dirty="0" err="1" smtClean="0">
                <a:latin typeface="+mj-lt"/>
                <a:cs typeface="Times New Roman" pitchFamily="18" charset="0"/>
              </a:rPr>
              <a:t>đủ</a:t>
            </a:r>
            <a:r>
              <a:rPr lang="en-US" sz="2800" dirty="0" smtClean="0">
                <a:latin typeface="+mj-lt"/>
                <a:cs typeface="Times New Roman" pitchFamily="18" charset="0"/>
              </a:rPr>
              <a:t> </a:t>
            </a:r>
            <a:r>
              <a:rPr lang="en-US" sz="2800" dirty="0" err="1" smtClean="0">
                <a:latin typeface="+mj-lt"/>
                <a:cs typeface="Times New Roman" pitchFamily="18" charset="0"/>
              </a:rPr>
              <a:t>các</a:t>
            </a:r>
            <a:r>
              <a:rPr lang="en-US" sz="2800" dirty="0" smtClean="0">
                <a:latin typeface="+mj-lt"/>
                <a:cs typeface="Times New Roman" pitchFamily="18" charset="0"/>
              </a:rPr>
              <a:t> </a:t>
            </a:r>
            <a:r>
              <a:rPr lang="en-US" sz="2800" dirty="0" err="1" smtClean="0">
                <a:latin typeface="+mj-lt"/>
                <a:cs typeface="Times New Roman" pitchFamily="18" charset="0"/>
              </a:rPr>
              <a:t>tính</a:t>
            </a:r>
            <a:r>
              <a:rPr lang="en-US" sz="2800" dirty="0" smtClean="0">
                <a:latin typeface="+mj-lt"/>
                <a:cs typeface="Times New Roman" pitchFamily="18" charset="0"/>
              </a:rPr>
              <a:t> </a:t>
            </a:r>
            <a:r>
              <a:rPr lang="en-US" sz="2800" dirty="0" err="1" smtClean="0">
                <a:latin typeface="+mj-lt"/>
                <a:cs typeface="Times New Roman" pitchFamily="18" charset="0"/>
              </a:rPr>
              <a:t>năng</a:t>
            </a:r>
            <a:r>
              <a:rPr lang="en-US" sz="2800" dirty="0" smtClean="0">
                <a:latin typeface="+mj-lt"/>
                <a:cs typeface="Times New Roman" pitchFamily="18" charset="0"/>
              </a:rPr>
              <a:t>, </a:t>
            </a:r>
            <a:r>
              <a:rPr lang="en-US" sz="2800" dirty="0" err="1" smtClean="0">
                <a:latin typeface="+mj-lt"/>
                <a:cs typeface="Times New Roman" pitchFamily="18" charset="0"/>
              </a:rPr>
              <a:t>ứng</a:t>
            </a:r>
            <a:r>
              <a:rPr lang="en-US" sz="2800" dirty="0" smtClean="0">
                <a:latin typeface="+mj-lt"/>
                <a:cs typeface="Times New Roman" pitchFamily="18" charset="0"/>
              </a:rPr>
              <a:t> </a:t>
            </a:r>
            <a:r>
              <a:rPr lang="en-US" sz="2800" dirty="0" err="1" smtClean="0">
                <a:latin typeface="+mj-lt"/>
                <a:cs typeface="Times New Roman" pitchFamily="18" charset="0"/>
              </a:rPr>
              <a:t>dụng</a:t>
            </a:r>
            <a:r>
              <a:rPr lang="en-US" sz="2800" dirty="0" smtClean="0">
                <a:latin typeface="+mj-lt"/>
                <a:cs typeface="Times New Roman" pitchFamily="18" charset="0"/>
              </a:rPr>
              <a:t> </a:t>
            </a:r>
            <a:r>
              <a:rPr lang="en-US" sz="2800" dirty="0" err="1" smtClean="0">
                <a:latin typeface="+mj-lt"/>
                <a:cs typeface="Times New Roman" pitchFamily="18" charset="0"/>
              </a:rPr>
              <a:t>cơ</a:t>
            </a:r>
            <a:r>
              <a:rPr lang="en-US" sz="2800" dirty="0" smtClean="0">
                <a:latin typeface="+mj-lt"/>
                <a:cs typeface="Times New Roman" pitchFamily="18" charset="0"/>
              </a:rPr>
              <a:t> </a:t>
            </a:r>
            <a:r>
              <a:rPr lang="en-US" sz="2800" dirty="0" err="1" smtClean="0">
                <a:latin typeface="+mj-lt"/>
                <a:cs typeface="Times New Roman" pitchFamily="18" charset="0"/>
              </a:rPr>
              <a:t>bản</a:t>
            </a:r>
            <a:r>
              <a:rPr lang="en-US" sz="2800" dirty="0" smtClean="0">
                <a:latin typeface="+mj-lt"/>
                <a:cs typeface="Times New Roman" pitchFamily="18" charset="0"/>
              </a:rPr>
              <a:t>.</a:t>
            </a:r>
          </a:p>
          <a:p>
            <a:pPr algn="just">
              <a:spcBef>
                <a:spcPts val="600"/>
              </a:spcBef>
              <a:spcAft>
                <a:spcPts val="600"/>
              </a:spcAft>
            </a:pPr>
            <a:r>
              <a:rPr lang="en-US" sz="2800" dirty="0" err="1" smtClean="0">
                <a:latin typeface="+mj-lt"/>
                <a:cs typeface="Times New Roman" pitchFamily="18" charset="0"/>
              </a:rPr>
              <a:t>Cập</a:t>
            </a:r>
            <a:r>
              <a:rPr lang="en-US" sz="2800" dirty="0" smtClean="0">
                <a:latin typeface="+mj-lt"/>
                <a:cs typeface="Times New Roman" pitchFamily="18" charset="0"/>
              </a:rPr>
              <a:t> </a:t>
            </a:r>
            <a:r>
              <a:rPr lang="en-US" sz="2800" dirty="0" err="1" smtClean="0">
                <a:latin typeface="+mj-lt"/>
                <a:cs typeface="Times New Roman" pitchFamily="18" charset="0"/>
              </a:rPr>
              <a:t>nhật</a:t>
            </a:r>
            <a:r>
              <a:rPr lang="en-US" sz="2800" dirty="0" smtClean="0">
                <a:latin typeface="+mj-lt"/>
                <a:cs typeface="Times New Roman" pitchFamily="18" charset="0"/>
              </a:rPr>
              <a:t> </a:t>
            </a:r>
            <a:r>
              <a:rPr lang="en-US" sz="2800" dirty="0" err="1" smtClean="0">
                <a:latin typeface="+mj-lt"/>
                <a:cs typeface="Times New Roman" pitchFamily="18" charset="0"/>
              </a:rPr>
              <a:t>thông</a:t>
            </a:r>
            <a:r>
              <a:rPr lang="en-US" sz="2800" dirty="0" smtClean="0">
                <a:latin typeface="+mj-lt"/>
                <a:cs typeface="Times New Roman" pitchFamily="18" charset="0"/>
              </a:rPr>
              <a:t> tin </a:t>
            </a:r>
            <a:r>
              <a:rPr lang="en-US" sz="2800" dirty="0" err="1" smtClean="0">
                <a:latin typeface="+mj-lt"/>
                <a:cs typeface="Times New Roman" pitchFamily="18" charset="0"/>
              </a:rPr>
              <a:t>nhanh</a:t>
            </a:r>
            <a:r>
              <a:rPr lang="en-US" sz="2800" dirty="0" smtClean="0">
                <a:latin typeface="+mj-lt"/>
                <a:cs typeface="Times New Roman" pitchFamily="18" charset="0"/>
              </a:rPr>
              <a:t> </a:t>
            </a:r>
            <a:r>
              <a:rPr lang="en-US" sz="2800" dirty="0" err="1" smtClean="0">
                <a:latin typeface="+mj-lt"/>
                <a:cs typeface="Times New Roman" pitchFamily="18" charset="0"/>
              </a:rPr>
              <a:t>chóng</a:t>
            </a:r>
            <a:r>
              <a:rPr lang="en-US" sz="2800" dirty="0" smtClean="0">
                <a:latin typeface="+mj-lt"/>
                <a:cs typeface="Times New Roman" pitchFamily="18" charset="0"/>
              </a:rPr>
              <a:t>, </a:t>
            </a:r>
            <a:r>
              <a:rPr lang="en-US" sz="2800" dirty="0" err="1" smtClean="0">
                <a:latin typeface="+mj-lt"/>
                <a:cs typeface="Times New Roman" pitchFamily="18" charset="0"/>
              </a:rPr>
              <a:t>sử</a:t>
            </a:r>
            <a:r>
              <a:rPr lang="en-US" sz="2800" dirty="0" smtClean="0">
                <a:latin typeface="+mj-lt"/>
                <a:cs typeface="Times New Roman" pitchFamily="18" charset="0"/>
              </a:rPr>
              <a:t> </a:t>
            </a:r>
            <a:r>
              <a:rPr lang="en-US" sz="2800" dirty="0" err="1" smtClean="0">
                <a:latin typeface="+mj-lt"/>
                <a:cs typeface="Times New Roman" pitchFamily="18" charset="0"/>
              </a:rPr>
              <a:t>dụng</a:t>
            </a:r>
            <a:r>
              <a:rPr lang="en-US" sz="2800" dirty="0" smtClean="0">
                <a:latin typeface="+mj-lt"/>
                <a:cs typeface="Times New Roman" pitchFamily="18" charset="0"/>
              </a:rPr>
              <a:t> </a:t>
            </a:r>
            <a:r>
              <a:rPr lang="en-US" sz="2800" dirty="0" err="1" smtClean="0">
                <a:latin typeface="+mj-lt"/>
                <a:cs typeface="Times New Roman" pitchFamily="18" charset="0"/>
              </a:rPr>
              <a:t>làm</a:t>
            </a:r>
            <a:r>
              <a:rPr lang="en-US" sz="2800" dirty="0" smtClean="0">
                <a:latin typeface="+mj-lt"/>
                <a:cs typeface="Times New Roman" pitchFamily="18" charset="0"/>
              </a:rPr>
              <a:t> </a:t>
            </a:r>
            <a:r>
              <a:rPr lang="en-US" sz="2800" dirty="0" err="1" smtClean="0">
                <a:latin typeface="+mj-lt"/>
                <a:cs typeface="Times New Roman" pitchFamily="18" charset="0"/>
              </a:rPr>
              <a:t>phương</a:t>
            </a:r>
            <a:r>
              <a:rPr lang="en-US" sz="2800" dirty="0" smtClean="0">
                <a:latin typeface="+mj-lt"/>
                <a:cs typeface="Times New Roman" pitchFamily="18" charset="0"/>
              </a:rPr>
              <a:t> </a:t>
            </a:r>
            <a:r>
              <a:rPr lang="en-US" sz="2800" dirty="0" err="1" smtClean="0">
                <a:latin typeface="+mj-lt"/>
                <a:cs typeface="Times New Roman" pitchFamily="18" charset="0"/>
              </a:rPr>
              <a:t>tiện</a:t>
            </a:r>
            <a:r>
              <a:rPr lang="en-US" sz="2800" dirty="0" smtClean="0">
                <a:latin typeface="+mj-lt"/>
                <a:cs typeface="Times New Roman" pitchFamily="18" charset="0"/>
              </a:rPr>
              <a:t> </a:t>
            </a:r>
            <a:r>
              <a:rPr lang="en-US" sz="2800" dirty="0" err="1" smtClean="0">
                <a:latin typeface="+mj-lt"/>
                <a:cs typeface="Times New Roman" pitchFamily="18" charset="0"/>
              </a:rPr>
              <a:t>thanh</a:t>
            </a:r>
            <a:r>
              <a:rPr lang="en-US" sz="2800" dirty="0" smtClean="0">
                <a:latin typeface="+mj-lt"/>
                <a:cs typeface="Times New Roman" pitchFamily="18" charset="0"/>
              </a:rPr>
              <a:t> </a:t>
            </a:r>
            <a:r>
              <a:rPr lang="en-US" sz="2800" dirty="0" err="1" smtClean="0">
                <a:latin typeface="+mj-lt"/>
                <a:cs typeface="Times New Roman" pitchFamily="18" charset="0"/>
              </a:rPr>
              <a:t>toán</a:t>
            </a:r>
            <a:r>
              <a:rPr lang="en-US" sz="2800" dirty="0" smtClean="0">
                <a:latin typeface="+mj-lt"/>
                <a:cs typeface="Times New Roman" pitchFamily="18" charset="0"/>
              </a:rPr>
              <a:t> </a:t>
            </a:r>
            <a:r>
              <a:rPr lang="en-US" sz="2800" dirty="0" err="1" smtClean="0">
                <a:latin typeface="+mj-lt"/>
                <a:cs typeface="Times New Roman" pitchFamily="18" charset="0"/>
              </a:rPr>
              <a:t>trực</a:t>
            </a:r>
            <a:r>
              <a:rPr lang="en-US" sz="2800" dirty="0" smtClean="0">
                <a:latin typeface="+mj-lt"/>
                <a:cs typeface="Times New Roman" pitchFamily="18" charset="0"/>
              </a:rPr>
              <a:t> </a:t>
            </a:r>
            <a:r>
              <a:rPr lang="en-US" sz="2800" dirty="0" err="1" smtClean="0">
                <a:latin typeface="+mj-lt"/>
                <a:cs typeface="Times New Roman" pitchFamily="18" charset="0"/>
              </a:rPr>
              <a:t>tuyến</a:t>
            </a:r>
            <a:r>
              <a:rPr lang="en-US" sz="2800" dirty="0" smtClean="0">
                <a:latin typeface="+mj-lt"/>
                <a:cs typeface="Times New Roman" pitchFamily="18" charset="0"/>
              </a:rPr>
              <a:t> </a:t>
            </a:r>
            <a:r>
              <a:rPr lang="en-US" sz="2800" dirty="0" err="1" smtClean="0">
                <a:latin typeface="+mj-lt"/>
                <a:cs typeface="Times New Roman" pitchFamily="18" charset="0"/>
              </a:rPr>
              <a:t>tiện</a:t>
            </a:r>
            <a:r>
              <a:rPr lang="en-US" sz="2800" dirty="0" smtClean="0">
                <a:latin typeface="+mj-lt"/>
                <a:cs typeface="Times New Roman" pitchFamily="18" charset="0"/>
              </a:rPr>
              <a:t> </a:t>
            </a:r>
            <a:r>
              <a:rPr lang="en-US" sz="2800" dirty="0" err="1" smtClean="0">
                <a:latin typeface="+mj-lt"/>
                <a:cs typeface="Times New Roman" pitchFamily="18" charset="0"/>
              </a:rPr>
              <a:t>lợi</a:t>
            </a:r>
            <a:r>
              <a:rPr lang="en-US" sz="2800" dirty="0" smtClean="0">
                <a:latin typeface="+mj-lt"/>
                <a:cs typeface="Times New Roman" pitchFamily="18" charset="0"/>
              </a:rPr>
              <a:t>, </a:t>
            </a:r>
            <a:r>
              <a:rPr lang="en-US" sz="2800" dirty="0" err="1" smtClean="0">
                <a:latin typeface="+mj-lt"/>
                <a:cs typeface="Times New Roman" pitchFamily="18" charset="0"/>
              </a:rPr>
              <a:t>làm</a:t>
            </a:r>
            <a:r>
              <a:rPr lang="en-US" sz="2800" dirty="0" smtClean="0">
                <a:latin typeface="+mj-lt"/>
                <a:cs typeface="Times New Roman" pitchFamily="18" charset="0"/>
              </a:rPr>
              <a:t> </a:t>
            </a:r>
            <a:r>
              <a:rPr lang="en-US" sz="2800" dirty="0" err="1" smtClean="0">
                <a:latin typeface="+mj-lt"/>
                <a:cs typeface="Times New Roman" pitchFamily="18" charset="0"/>
              </a:rPr>
              <a:t>phương</a:t>
            </a:r>
            <a:r>
              <a:rPr lang="en-US" sz="2800" dirty="0" smtClean="0">
                <a:latin typeface="+mj-lt"/>
                <a:cs typeface="Times New Roman" pitchFamily="18" charset="0"/>
              </a:rPr>
              <a:t> </a:t>
            </a:r>
            <a:r>
              <a:rPr lang="en-US" sz="2800" dirty="0" err="1" smtClean="0">
                <a:latin typeface="+mj-lt"/>
                <a:cs typeface="Times New Roman" pitchFamily="18" charset="0"/>
              </a:rPr>
              <a:t>tiện</a:t>
            </a:r>
            <a:r>
              <a:rPr lang="en-US" sz="2800" dirty="0" smtClean="0">
                <a:latin typeface="+mj-lt"/>
                <a:cs typeface="Times New Roman" pitchFamily="18" charset="0"/>
              </a:rPr>
              <a:t> </a:t>
            </a:r>
            <a:r>
              <a:rPr lang="en-US" sz="2800" dirty="0" err="1" smtClean="0">
                <a:latin typeface="+mj-lt"/>
                <a:cs typeface="Times New Roman" pitchFamily="18" charset="0"/>
              </a:rPr>
              <a:t>học</a:t>
            </a:r>
            <a:r>
              <a:rPr lang="en-US" sz="2800" dirty="0" smtClean="0">
                <a:latin typeface="+mj-lt"/>
                <a:cs typeface="Times New Roman" pitchFamily="18" charset="0"/>
              </a:rPr>
              <a:t> </a:t>
            </a:r>
            <a:r>
              <a:rPr lang="en-US" sz="2800" dirty="0" err="1" smtClean="0">
                <a:latin typeface="+mj-lt"/>
                <a:cs typeface="Times New Roman" pitchFamily="18" charset="0"/>
              </a:rPr>
              <a:t>tập</a:t>
            </a:r>
            <a:r>
              <a:rPr lang="en-US" sz="2800" dirty="0" smtClean="0">
                <a:latin typeface="+mj-lt"/>
                <a:cs typeface="Times New Roman" pitchFamily="18" charset="0"/>
              </a:rPr>
              <a:t> </a:t>
            </a:r>
            <a:r>
              <a:rPr lang="en-US" sz="2800" dirty="0" err="1" smtClean="0">
                <a:latin typeface="+mj-lt"/>
                <a:cs typeface="Times New Roman" pitchFamily="18" charset="0"/>
              </a:rPr>
              <a:t>và</a:t>
            </a:r>
            <a:r>
              <a:rPr lang="en-US" sz="2800" dirty="0" smtClean="0">
                <a:latin typeface="+mj-lt"/>
                <a:cs typeface="Times New Roman" pitchFamily="18" charset="0"/>
              </a:rPr>
              <a:t> </a:t>
            </a:r>
            <a:r>
              <a:rPr lang="en-US" sz="2800" dirty="0" err="1" smtClean="0">
                <a:latin typeface="+mj-lt"/>
                <a:cs typeface="Times New Roman" pitchFamily="18" charset="0"/>
              </a:rPr>
              <a:t>làm</a:t>
            </a:r>
            <a:r>
              <a:rPr lang="en-US" sz="2800" dirty="0" smtClean="0">
                <a:latin typeface="+mj-lt"/>
                <a:cs typeface="Times New Roman" pitchFamily="18" charset="0"/>
              </a:rPr>
              <a:t> </a:t>
            </a:r>
            <a:r>
              <a:rPr lang="en-US" sz="2800" dirty="0" err="1" smtClean="0">
                <a:latin typeface="+mj-lt"/>
                <a:cs typeface="Times New Roman" pitchFamily="18" charset="0"/>
              </a:rPr>
              <a:t>việc</a:t>
            </a:r>
            <a:r>
              <a:rPr lang="en-US" sz="2800" dirty="0" smtClean="0">
                <a:latin typeface="+mj-lt"/>
                <a:cs typeface="Times New Roman" pitchFamily="18" charset="0"/>
              </a:rPr>
              <a:t> </a:t>
            </a:r>
            <a:r>
              <a:rPr lang="en-US" sz="2800" dirty="0" err="1" smtClean="0">
                <a:latin typeface="+mj-lt"/>
                <a:cs typeface="Times New Roman" pitchFamily="18" charset="0"/>
              </a:rPr>
              <a:t>từ</a:t>
            </a:r>
            <a:r>
              <a:rPr lang="en-US" sz="2800" dirty="0" smtClean="0">
                <a:latin typeface="+mj-lt"/>
                <a:cs typeface="Times New Roman" pitchFamily="18" charset="0"/>
              </a:rPr>
              <a:t> </a:t>
            </a:r>
            <a:r>
              <a:rPr lang="en-US" sz="2800" dirty="0" err="1" smtClean="0">
                <a:latin typeface="+mj-lt"/>
                <a:cs typeface="Times New Roman" pitchFamily="18" charset="0"/>
              </a:rPr>
              <a:t>xa</a:t>
            </a:r>
            <a:r>
              <a:rPr lang="en-US" sz="2800" dirty="0" smtClean="0">
                <a:latin typeface="+mj-lt"/>
                <a:cs typeface="Times New Roman" pitchFamily="18" charset="0"/>
              </a:rPr>
              <a:t> </a:t>
            </a:r>
            <a:r>
              <a:rPr lang="en-US" sz="2800" dirty="0" err="1" smtClean="0">
                <a:latin typeface="+mj-lt"/>
                <a:cs typeface="Times New Roman" pitchFamily="18" charset="0"/>
              </a:rPr>
              <a:t>hiệu</a:t>
            </a:r>
            <a:r>
              <a:rPr lang="en-US" sz="2800" dirty="0" smtClean="0">
                <a:latin typeface="+mj-lt"/>
                <a:cs typeface="Times New Roman" pitchFamily="18" charset="0"/>
              </a:rPr>
              <a:t> </a:t>
            </a:r>
            <a:r>
              <a:rPr lang="en-US" sz="2800" dirty="0" err="1" smtClean="0">
                <a:latin typeface="+mj-lt"/>
                <a:cs typeface="Times New Roman" pitchFamily="18" charset="0"/>
              </a:rPr>
              <a:t>quả</a:t>
            </a:r>
            <a:r>
              <a:rPr lang="en-US" sz="2800" dirty="0" smtClean="0">
                <a:latin typeface="+mj-lt"/>
                <a:cs typeface="Times New Roman" pitchFamily="18" charset="0"/>
              </a:rPr>
              <a:t> . </a:t>
            </a:r>
          </a:p>
          <a:p>
            <a:pPr algn="just">
              <a:spcBef>
                <a:spcPts val="600"/>
              </a:spcBef>
              <a:spcAft>
                <a:spcPts val="600"/>
              </a:spcAft>
            </a:pPr>
            <a:r>
              <a:rPr lang="en-US" sz="2800" dirty="0" err="1" smtClean="0">
                <a:latin typeface="+mj-lt"/>
                <a:cs typeface="Times New Roman" pitchFamily="18" charset="0"/>
              </a:rPr>
              <a:t>Sử</a:t>
            </a:r>
            <a:r>
              <a:rPr lang="en-US" sz="2800" dirty="0" smtClean="0">
                <a:latin typeface="+mj-lt"/>
                <a:cs typeface="Times New Roman" pitchFamily="18" charset="0"/>
              </a:rPr>
              <a:t> </a:t>
            </a:r>
            <a:r>
              <a:rPr lang="en-US" sz="2800" dirty="0" err="1" smtClean="0">
                <a:latin typeface="+mj-lt"/>
                <a:cs typeface="Times New Roman" pitchFamily="18" charset="0"/>
              </a:rPr>
              <a:t>dụng</a:t>
            </a:r>
            <a:r>
              <a:rPr lang="en-US" sz="2800" dirty="0" smtClean="0">
                <a:latin typeface="+mj-lt"/>
                <a:cs typeface="Times New Roman" pitchFamily="18" charset="0"/>
              </a:rPr>
              <a:t> </a:t>
            </a:r>
            <a:r>
              <a:rPr lang="en-US" sz="2800" dirty="0" err="1" smtClean="0">
                <a:latin typeface="+mj-lt"/>
                <a:cs typeface="Times New Roman" pitchFamily="18" charset="0"/>
              </a:rPr>
              <a:t>được</a:t>
            </a:r>
            <a:r>
              <a:rPr lang="en-US" sz="2800" dirty="0" smtClean="0">
                <a:latin typeface="+mj-lt"/>
                <a:cs typeface="Times New Roman" pitchFamily="18" charset="0"/>
              </a:rPr>
              <a:t> </a:t>
            </a:r>
            <a:r>
              <a:rPr lang="en-US" sz="2800" dirty="0" err="1" smtClean="0">
                <a:latin typeface="+mj-lt"/>
                <a:cs typeface="Times New Roman" pitchFamily="18" charset="0"/>
              </a:rPr>
              <a:t>dịch</a:t>
            </a:r>
            <a:r>
              <a:rPr lang="en-US" sz="2800" dirty="0" smtClean="0">
                <a:latin typeface="+mj-lt"/>
                <a:cs typeface="Times New Roman" pitchFamily="18" charset="0"/>
              </a:rPr>
              <a:t> </a:t>
            </a:r>
            <a:r>
              <a:rPr lang="en-US" sz="2800" dirty="0" err="1" smtClean="0">
                <a:latin typeface="+mj-lt"/>
                <a:cs typeface="Times New Roman" pitchFamily="18" charset="0"/>
              </a:rPr>
              <a:t>vụ</a:t>
            </a:r>
            <a:r>
              <a:rPr lang="en-US" sz="2800" dirty="0" smtClean="0">
                <a:latin typeface="+mj-lt"/>
                <a:cs typeface="Times New Roman" pitchFamily="18" charset="0"/>
              </a:rPr>
              <a:t> 3G/4G…</a:t>
            </a:r>
          </a:p>
          <a:p>
            <a:pPr algn="just">
              <a:spcBef>
                <a:spcPts val="600"/>
              </a:spcBef>
              <a:spcAft>
                <a:spcPts val="600"/>
              </a:spcAft>
            </a:pPr>
            <a:endParaRPr lang="en-US" sz="2800" dirty="0">
              <a:latin typeface="+mj-lt"/>
              <a:cs typeface="Times New Roman" pitchFamily="18" charset="0"/>
            </a:endParaRPr>
          </a:p>
        </p:txBody>
      </p:sp>
    </p:spTree>
    <p:extLst>
      <p:ext uri="{BB962C8B-B14F-4D97-AF65-F5344CB8AC3E}">
        <p14:creationId xmlns:p14="http://schemas.microsoft.com/office/powerpoint/2010/main" val="34756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662" y="457200"/>
            <a:ext cx="8153400" cy="1752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MỘT </a:t>
            </a:r>
            <a:r>
              <a:rPr lang="en-US" sz="2400" b="1" dirty="0">
                <a:latin typeface="Times New Roman" pitchFamily="18" charset="0"/>
                <a:cs typeface="Times New Roman" pitchFamily="18" charset="0"/>
              </a:rPr>
              <a:t>SỐ HÌNH ẢNH TẠI</a:t>
            </a:r>
            <a:endParaRPr lang="en-US" sz="2400" dirty="0">
              <a:latin typeface="Times New Roman" pitchFamily="18" charset="0"/>
              <a:cs typeface="Times New Roman" pitchFamily="18" charset="0"/>
            </a:endParaRPr>
          </a:p>
          <a:p>
            <a:pPr algn="ctr"/>
            <a:r>
              <a:rPr lang="en-US" sz="2400" b="1" dirty="0" err="1">
                <a:latin typeface="Times New Roman" pitchFamily="18" charset="0"/>
                <a:cs typeface="Times New Roman" pitchFamily="18" charset="0"/>
              </a:rPr>
              <a:t>Lễ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góp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ủng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hỗ</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trợ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minh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2023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tỉnh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Kạn</a:t>
            </a: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62" y="2246586"/>
            <a:ext cx="8153400" cy="4382814"/>
          </a:xfrm>
          <a:prstGeom prst="rect">
            <a:avLst/>
          </a:prstGeom>
        </p:spPr>
      </p:pic>
    </p:spTree>
    <p:extLst>
      <p:ext uri="{BB962C8B-B14F-4D97-AF65-F5344CB8AC3E}">
        <p14:creationId xmlns:p14="http://schemas.microsoft.com/office/powerpoint/2010/main" val="15023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662" y="457200"/>
            <a:ext cx="8153400" cy="1752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MỘT </a:t>
            </a:r>
            <a:r>
              <a:rPr lang="en-US" sz="2400" b="1" dirty="0">
                <a:latin typeface="Times New Roman" pitchFamily="18" charset="0"/>
                <a:cs typeface="Times New Roman" pitchFamily="18" charset="0"/>
              </a:rPr>
              <a:t>SỐ HÌNH ẢNH TẠI</a:t>
            </a:r>
            <a:endParaRPr lang="en-US" sz="2400" dirty="0">
              <a:latin typeface="Times New Roman" pitchFamily="18" charset="0"/>
              <a:cs typeface="Times New Roman" pitchFamily="18" charset="0"/>
            </a:endParaRPr>
          </a:p>
          <a:p>
            <a:pPr algn="ctr"/>
            <a:r>
              <a:rPr lang="en-US" sz="2400" b="1" dirty="0" err="1">
                <a:latin typeface="Times New Roman" pitchFamily="18" charset="0"/>
                <a:cs typeface="Times New Roman" pitchFamily="18" charset="0"/>
              </a:rPr>
              <a:t>Lễ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góp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ủng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hỗ</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trợ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minh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2023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tỉnh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Kạn</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2514600"/>
            <a:ext cx="6387662" cy="4077808"/>
          </a:xfrm>
          <a:prstGeom prst="rect">
            <a:avLst/>
          </a:prstGeom>
        </p:spPr>
      </p:pic>
      <p:sp>
        <p:nvSpPr>
          <p:cNvPr id="2" name="Rectangle 1"/>
          <p:cNvSpPr/>
          <p:nvPr/>
        </p:nvSpPr>
        <p:spPr>
          <a:xfrm>
            <a:off x="304800" y="2514600"/>
            <a:ext cx="2286000" cy="40778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err="1" smtClean="0">
                <a:latin typeface="Times New Roman" pitchFamily="18" charset="0"/>
                <a:cs typeface="Times New Roman" pitchFamily="18" charset="0"/>
              </a:rPr>
              <a:t>Đồng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chí</a:t>
            </a:r>
            <a:r>
              <a:rPr lang="en-US" b="1" dirty="0" smtClean="0">
                <a:latin typeface="Times New Roman" pitchFamily="18" charset="0"/>
                <a:cs typeface="Times New Roman" pitchFamily="18" charset="0"/>
              </a:rPr>
              <a:t> </a:t>
            </a:r>
          </a:p>
          <a:p>
            <a:pPr algn="ctr"/>
            <a:r>
              <a:rPr lang="en-US" b="1" dirty="0" err="1" smtClean="0">
                <a:latin typeface="Times New Roman" pitchFamily="18" charset="0"/>
                <a:cs typeface="Times New Roman" pitchFamily="18" charset="0"/>
              </a:rPr>
              <a:t>Nguyễn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Đăng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Bình</a:t>
            </a:r>
            <a:r>
              <a:rPr lang="en-US" b="1" dirty="0" smtClean="0">
                <a:latin typeface="Times New Roman" pitchFamily="18" charset="0"/>
                <a:cs typeface="Times New Roman" pitchFamily="18" charset="0"/>
              </a:rPr>
              <a:t> -</a:t>
            </a:r>
          </a:p>
          <a:p>
            <a:pPr algn="ct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Phó</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thư</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Tỉnh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ủy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Chủ</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tịch</a:t>
            </a:r>
            <a:r>
              <a:rPr lang="en-US" b="1" dirty="0" smtClean="0">
                <a:latin typeface="Times New Roman" pitchFamily="18" charset="0"/>
                <a:cs typeface="Times New Roman" pitchFamily="18" charset="0"/>
              </a:rPr>
              <a:t> UBND </a:t>
            </a:r>
            <a:r>
              <a:rPr lang="en-US" b="1" dirty="0" err="1" smtClean="0">
                <a:latin typeface="Times New Roman" pitchFamily="18" charset="0"/>
                <a:cs typeface="Times New Roman" pitchFamily="18" charset="0"/>
              </a:rPr>
              <a:t>tỉnh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Bắc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phát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biểu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tại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Lễ</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động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25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40327"/>
            <a:ext cx="3829788" cy="5791200"/>
          </a:xfrm>
          <a:prstGeom prst="rect">
            <a:avLst/>
          </a:prstGeom>
        </p:spPr>
      </p:pic>
      <p:sp>
        <p:nvSpPr>
          <p:cNvPr id="5" name="Rectangle 4"/>
          <p:cNvSpPr/>
          <p:nvPr/>
        </p:nvSpPr>
        <p:spPr>
          <a:xfrm>
            <a:off x="4343400" y="540327"/>
            <a:ext cx="4572000"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dirty="0" err="1">
                <a:solidFill>
                  <a:schemeClr val="tx1"/>
                </a:solidFill>
                <a:latin typeface="+mj-lt"/>
                <a:cs typeface="Arial" pitchFamily="34" charset="0"/>
              </a:rPr>
              <a:t>Diện</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tích</a:t>
            </a:r>
            <a:r>
              <a:rPr lang="en-US" sz="2000" dirty="0">
                <a:solidFill>
                  <a:schemeClr val="tx1"/>
                </a:solidFill>
                <a:latin typeface="+mj-lt"/>
                <a:cs typeface="Arial" pitchFamily="34" charset="0"/>
              </a:rPr>
              <a:t>: 485.996ha</a:t>
            </a:r>
          </a:p>
          <a:p>
            <a:r>
              <a:rPr lang="en-US" sz="2000" dirty="0">
                <a:solidFill>
                  <a:schemeClr val="tx1"/>
                </a:solidFill>
                <a:latin typeface="+mj-lt"/>
                <a:cs typeface="Arial" pitchFamily="34" charset="0"/>
              </a:rPr>
              <a:t>08 </a:t>
            </a:r>
            <a:r>
              <a:rPr lang="en-US" sz="2000" dirty="0" err="1">
                <a:solidFill>
                  <a:schemeClr val="tx1"/>
                </a:solidFill>
                <a:latin typeface="+mj-lt"/>
                <a:cs typeface="Arial" pitchFamily="34" charset="0"/>
              </a:rPr>
              <a:t>đơn</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vị</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hành</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chính</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bao</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gồm</a:t>
            </a:r>
            <a:r>
              <a:rPr lang="en-US" sz="2000" dirty="0">
                <a:solidFill>
                  <a:schemeClr val="tx1"/>
                </a:solidFill>
                <a:latin typeface="+mj-lt"/>
                <a:cs typeface="Arial" pitchFamily="34" charset="0"/>
              </a:rPr>
              <a:t>: </a:t>
            </a:r>
            <a:endParaRPr lang="en-US" sz="2000" dirty="0" smtClean="0">
              <a:solidFill>
                <a:schemeClr val="tx1"/>
              </a:solidFill>
              <a:latin typeface="+mj-lt"/>
              <a:cs typeface="Arial" pitchFamily="34" charset="0"/>
            </a:endParaRPr>
          </a:p>
          <a:p>
            <a:pPr algn="just"/>
            <a:r>
              <a:rPr lang="en-US" sz="2000" dirty="0" err="1" smtClean="0">
                <a:solidFill>
                  <a:schemeClr val="tx1"/>
                </a:solidFill>
                <a:latin typeface="+mj-lt"/>
                <a:cs typeface="Arial" pitchFamily="34" charset="0"/>
              </a:rPr>
              <a:t>Thành</a:t>
            </a:r>
            <a:r>
              <a:rPr lang="en-US" sz="2000" dirty="0" smtClean="0">
                <a:solidFill>
                  <a:schemeClr val="tx1"/>
                </a:solidFill>
                <a:latin typeface="+mj-lt"/>
                <a:cs typeface="Arial" pitchFamily="34" charset="0"/>
              </a:rPr>
              <a:t> </a:t>
            </a:r>
            <a:r>
              <a:rPr lang="en-US" sz="2000" dirty="0" err="1">
                <a:solidFill>
                  <a:schemeClr val="tx1"/>
                </a:solidFill>
                <a:latin typeface="+mj-lt"/>
                <a:cs typeface="Arial" pitchFamily="34" charset="0"/>
              </a:rPr>
              <a:t>phố</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Bắc</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Kạn</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và</a:t>
            </a:r>
            <a:r>
              <a:rPr lang="en-US" sz="2000" dirty="0">
                <a:solidFill>
                  <a:schemeClr val="tx1"/>
                </a:solidFill>
                <a:latin typeface="+mj-lt"/>
                <a:cs typeface="Arial" pitchFamily="34" charset="0"/>
              </a:rPr>
              <a:t> 07 </a:t>
            </a:r>
            <a:r>
              <a:rPr lang="en-US" sz="2000" dirty="0" err="1">
                <a:solidFill>
                  <a:schemeClr val="tx1"/>
                </a:solidFill>
                <a:latin typeface="+mj-lt"/>
                <a:cs typeface="Arial" pitchFamily="34" charset="0"/>
              </a:rPr>
              <a:t>huyện</a:t>
            </a:r>
            <a:r>
              <a:rPr lang="en-US" sz="2000" dirty="0">
                <a:solidFill>
                  <a:schemeClr val="tx1"/>
                </a:solidFill>
                <a:latin typeface="+mj-lt"/>
                <a:cs typeface="Arial" pitchFamily="34" charset="0"/>
              </a:rPr>
              <a:t>: Ba </a:t>
            </a:r>
            <a:r>
              <a:rPr lang="en-US" sz="2000" dirty="0" err="1">
                <a:solidFill>
                  <a:schemeClr val="tx1"/>
                </a:solidFill>
                <a:latin typeface="+mj-lt"/>
                <a:cs typeface="Arial" pitchFamily="34" charset="0"/>
              </a:rPr>
              <a:t>Bể</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Bạch</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Thông</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Chợ</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Đồn</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Chợ</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Mới</a:t>
            </a:r>
            <a:r>
              <a:rPr lang="en-US" sz="2000" dirty="0">
                <a:solidFill>
                  <a:schemeClr val="tx1"/>
                </a:solidFill>
                <a:latin typeface="+mj-lt"/>
                <a:cs typeface="Arial" pitchFamily="34" charset="0"/>
              </a:rPr>
              <a:t>, Na </a:t>
            </a:r>
            <a:r>
              <a:rPr lang="en-US" sz="2000" dirty="0" err="1">
                <a:solidFill>
                  <a:schemeClr val="tx1"/>
                </a:solidFill>
                <a:latin typeface="+mj-lt"/>
                <a:cs typeface="Arial" pitchFamily="34" charset="0"/>
              </a:rPr>
              <a:t>Rì</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Ngân</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Sơn</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Pác</a:t>
            </a:r>
            <a:r>
              <a:rPr lang="en-US" sz="2000" dirty="0">
                <a:solidFill>
                  <a:schemeClr val="tx1"/>
                </a:solidFill>
                <a:latin typeface="+mj-lt"/>
                <a:cs typeface="Arial" pitchFamily="34" charset="0"/>
              </a:rPr>
              <a:t> </a:t>
            </a:r>
            <a:r>
              <a:rPr lang="en-US" sz="2000" dirty="0" err="1" smtClean="0">
                <a:solidFill>
                  <a:schemeClr val="tx1"/>
                </a:solidFill>
                <a:latin typeface="+mj-lt"/>
                <a:cs typeface="Arial" pitchFamily="34" charset="0"/>
              </a:rPr>
              <a:t>Nặm</a:t>
            </a:r>
            <a:r>
              <a:rPr lang="en-US" sz="2000" dirty="0" smtClean="0">
                <a:solidFill>
                  <a:schemeClr val="tx1"/>
                </a:solidFill>
                <a:latin typeface="+mj-lt"/>
                <a:cs typeface="Arial" pitchFamily="34" charset="0"/>
              </a:rPr>
              <a:t>. (108 </a:t>
            </a:r>
            <a:r>
              <a:rPr lang="en-US" sz="2000" dirty="0" err="1">
                <a:solidFill>
                  <a:schemeClr val="tx1"/>
                </a:solidFill>
                <a:latin typeface="+mj-lt"/>
                <a:cs typeface="Arial" pitchFamily="34" charset="0"/>
              </a:rPr>
              <a:t>xã</a:t>
            </a:r>
            <a:r>
              <a:rPr lang="en-US" sz="2000" dirty="0">
                <a:solidFill>
                  <a:schemeClr val="tx1"/>
                </a:solidFill>
                <a:latin typeface="+mj-lt"/>
                <a:cs typeface="Arial" pitchFamily="34" charset="0"/>
              </a:rPr>
              <a:t>, </a:t>
            </a:r>
            <a:r>
              <a:rPr lang="en-US" sz="2000" dirty="0" err="1">
                <a:solidFill>
                  <a:schemeClr val="tx1"/>
                </a:solidFill>
                <a:latin typeface="+mj-lt"/>
                <a:cs typeface="Arial" pitchFamily="34" charset="0"/>
              </a:rPr>
              <a:t>phường</a:t>
            </a:r>
            <a:r>
              <a:rPr lang="en-US" sz="2000" dirty="0" smtClean="0">
                <a:solidFill>
                  <a:schemeClr val="tx1"/>
                </a:solidFill>
                <a:latin typeface="+mj-lt"/>
                <a:cs typeface="Arial" pitchFamily="34" charset="0"/>
              </a:rPr>
              <a:t>, </a:t>
            </a:r>
            <a:r>
              <a:rPr lang="en-US" sz="2000" dirty="0" err="1">
                <a:solidFill>
                  <a:schemeClr val="tx1"/>
                </a:solidFill>
                <a:latin typeface="+mj-lt"/>
                <a:cs typeface="Arial" pitchFamily="34" charset="0"/>
              </a:rPr>
              <a:t>thị</a:t>
            </a:r>
            <a:r>
              <a:rPr lang="en-US" sz="2000" dirty="0">
                <a:solidFill>
                  <a:schemeClr val="tx1"/>
                </a:solidFill>
                <a:latin typeface="+mj-lt"/>
                <a:cs typeface="Arial" pitchFamily="34" charset="0"/>
              </a:rPr>
              <a:t> </a:t>
            </a:r>
            <a:r>
              <a:rPr lang="en-US" sz="2000" dirty="0" err="1" smtClean="0">
                <a:solidFill>
                  <a:schemeClr val="tx1"/>
                </a:solidFill>
                <a:latin typeface="+mj-lt"/>
                <a:cs typeface="Arial" pitchFamily="34" charset="0"/>
              </a:rPr>
              <a:t>trấn</a:t>
            </a:r>
            <a:r>
              <a:rPr lang="en-US" sz="2000" dirty="0" smtClean="0">
                <a:solidFill>
                  <a:schemeClr val="tx1"/>
                </a:solidFill>
                <a:latin typeface="+mj-lt"/>
                <a:cs typeface="Arial" pitchFamily="34" charset="0"/>
              </a:rPr>
              <a:t>).</a:t>
            </a:r>
            <a:endParaRPr lang="en-US" sz="2000" dirty="0">
              <a:solidFill>
                <a:schemeClr val="tx1"/>
              </a:solidFill>
              <a:latin typeface="+mj-lt"/>
              <a:cs typeface="Arial" pitchFamily="34" charset="0"/>
            </a:endParaRPr>
          </a:p>
        </p:txBody>
      </p:sp>
      <p:sp>
        <p:nvSpPr>
          <p:cNvPr id="6" name="Rectangle 5"/>
          <p:cNvSpPr/>
          <p:nvPr/>
        </p:nvSpPr>
        <p:spPr>
          <a:xfrm>
            <a:off x="4114800" y="2819400"/>
            <a:ext cx="480060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dirty="0" err="1" smtClean="0">
                <a:latin typeface="+mj-lt"/>
              </a:rPr>
              <a:t>Dân</a:t>
            </a:r>
            <a:r>
              <a:rPr lang="en-US" sz="2000" dirty="0" smtClean="0">
                <a:latin typeface="+mj-lt"/>
              </a:rPr>
              <a:t> </a:t>
            </a:r>
            <a:r>
              <a:rPr lang="en-US" sz="2000" dirty="0" err="1">
                <a:latin typeface="+mj-lt"/>
              </a:rPr>
              <a:t>số</a:t>
            </a:r>
            <a:r>
              <a:rPr lang="en-US" sz="2000" dirty="0">
                <a:latin typeface="+mj-lt"/>
              </a:rPr>
              <a:t> </a:t>
            </a:r>
            <a:r>
              <a:rPr lang="en-US" sz="2000" dirty="0" err="1">
                <a:latin typeface="+mj-lt"/>
              </a:rPr>
              <a:t>Bắc</a:t>
            </a:r>
            <a:r>
              <a:rPr lang="en-US" sz="2000" dirty="0">
                <a:latin typeface="+mj-lt"/>
              </a:rPr>
              <a:t> </a:t>
            </a:r>
            <a:r>
              <a:rPr lang="en-US" sz="2000" dirty="0" err="1">
                <a:latin typeface="+mj-lt"/>
              </a:rPr>
              <a:t>Kạn</a:t>
            </a:r>
            <a:r>
              <a:rPr lang="en-US" sz="2000" dirty="0">
                <a:latin typeface="+mj-lt"/>
              </a:rPr>
              <a:t> (</a:t>
            </a:r>
            <a:r>
              <a:rPr lang="en-US" sz="2000" dirty="0" err="1">
                <a:latin typeface="+mj-lt"/>
              </a:rPr>
              <a:t>tính</a:t>
            </a:r>
            <a:r>
              <a:rPr lang="en-US" sz="2000" dirty="0">
                <a:latin typeface="+mj-lt"/>
              </a:rPr>
              <a:t> </a:t>
            </a:r>
            <a:r>
              <a:rPr lang="en-US" sz="2000" dirty="0" err="1">
                <a:latin typeface="+mj-lt"/>
              </a:rPr>
              <a:t>tại</a:t>
            </a:r>
            <a:r>
              <a:rPr lang="en-US" sz="2000" dirty="0">
                <a:latin typeface="+mj-lt"/>
              </a:rPr>
              <a:t> </a:t>
            </a:r>
            <a:r>
              <a:rPr lang="en-US" sz="2000" dirty="0" err="1">
                <a:latin typeface="+mj-lt"/>
              </a:rPr>
              <a:t>thời</a:t>
            </a:r>
            <a:r>
              <a:rPr lang="en-US" sz="2000" dirty="0">
                <a:latin typeface="+mj-lt"/>
              </a:rPr>
              <a:t> </a:t>
            </a:r>
            <a:r>
              <a:rPr lang="en-US" sz="2000" dirty="0" err="1" smtClean="0">
                <a:latin typeface="+mj-lt"/>
              </a:rPr>
              <a:t>điểm</a:t>
            </a:r>
            <a:r>
              <a:rPr lang="en-US" sz="2000" dirty="0" smtClean="0">
                <a:latin typeface="+mj-lt"/>
              </a:rPr>
              <a:t> </a:t>
            </a:r>
            <a:r>
              <a:rPr lang="en-US" sz="2000" dirty="0" err="1" smtClean="0">
                <a:latin typeface="+mj-lt"/>
              </a:rPr>
              <a:t>cuối</a:t>
            </a:r>
            <a:r>
              <a:rPr lang="en-US" sz="2000" dirty="0" smtClean="0">
                <a:latin typeface="+mj-lt"/>
              </a:rPr>
              <a:t> </a:t>
            </a:r>
            <a:r>
              <a:rPr lang="en-US" sz="2000" dirty="0" err="1">
                <a:latin typeface="+mj-lt"/>
              </a:rPr>
              <a:t>năm</a:t>
            </a:r>
            <a:r>
              <a:rPr lang="en-US" sz="2000" dirty="0">
                <a:latin typeface="+mj-lt"/>
              </a:rPr>
              <a:t> 2022) </a:t>
            </a:r>
            <a:r>
              <a:rPr lang="en-US" sz="2000" dirty="0" err="1">
                <a:latin typeface="+mj-lt"/>
              </a:rPr>
              <a:t>là</a:t>
            </a:r>
            <a:r>
              <a:rPr lang="en-US" sz="2000" dirty="0">
                <a:latin typeface="+mj-lt"/>
              </a:rPr>
              <a:t> 324.353 </a:t>
            </a:r>
            <a:r>
              <a:rPr lang="en-US" sz="2000" dirty="0" err="1" smtClean="0">
                <a:latin typeface="+mj-lt"/>
              </a:rPr>
              <a:t>người</a:t>
            </a:r>
            <a:r>
              <a:rPr lang="en-US" sz="2000" dirty="0" smtClean="0">
                <a:latin typeface="+mj-lt"/>
                <a:cs typeface="Arial" pitchFamily="34" charset="0"/>
              </a:rPr>
              <a:t>. </a:t>
            </a:r>
            <a:r>
              <a:rPr lang="en-US" sz="2000" dirty="0" err="1" smtClean="0">
                <a:latin typeface="+mj-lt"/>
                <a:cs typeface="Arial" pitchFamily="34" charset="0"/>
              </a:rPr>
              <a:t>Trong</a:t>
            </a:r>
            <a:r>
              <a:rPr lang="en-US" sz="2000" dirty="0" smtClean="0">
                <a:latin typeface="+mj-lt"/>
                <a:cs typeface="Arial" pitchFamily="34" charset="0"/>
              </a:rPr>
              <a:t> </a:t>
            </a:r>
            <a:r>
              <a:rPr lang="en-US" sz="2000" dirty="0" err="1">
                <a:latin typeface="+mj-lt"/>
                <a:cs typeface="Arial" pitchFamily="34" charset="0"/>
              </a:rPr>
              <a:t>đó</a:t>
            </a:r>
            <a:r>
              <a:rPr lang="en-US" sz="2000" dirty="0">
                <a:latin typeface="+mj-lt"/>
                <a:cs typeface="Arial" pitchFamily="34" charset="0"/>
              </a:rPr>
              <a:t>: </a:t>
            </a:r>
          </a:p>
          <a:p>
            <a:r>
              <a:rPr lang="en-US" sz="2000" dirty="0">
                <a:latin typeface="+mj-lt"/>
                <a:cs typeface="Arial" pitchFamily="34" charset="0"/>
              </a:rPr>
              <a:t>          </a:t>
            </a:r>
            <a:r>
              <a:rPr lang="en-US" sz="2000" dirty="0" err="1">
                <a:latin typeface="+mj-lt"/>
                <a:cs typeface="Arial" pitchFamily="34" charset="0"/>
              </a:rPr>
              <a:t>Dân</a:t>
            </a:r>
            <a:r>
              <a:rPr lang="en-US" sz="2000" dirty="0">
                <a:latin typeface="+mj-lt"/>
                <a:cs typeface="Arial" pitchFamily="34" charset="0"/>
              </a:rPr>
              <a:t> </a:t>
            </a:r>
            <a:r>
              <a:rPr lang="en-US" sz="2000" dirty="0" err="1">
                <a:latin typeface="+mj-lt"/>
                <a:cs typeface="Arial" pitchFamily="34" charset="0"/>
              </a:rPr>
              <a:t>tộc</a:t>
            </a:r>
            <a:r>
              <a:rPr lang="en-US" sz="2000" dirty="0">
                <a:latin typeface="+mj-lt"/>
                <a:cs typeface="Arial" pitchFamily="34" charset="0"/>
              </a:rPr>
              <a:t> </a:t>
            </a:r>
            <a:r>
              <a:rPr lang="en-US" sz="2000" dirty="0" err="1">
                <a:latin typeface="+mj-lt"/>
                <a:cs typeface="Arial" pitchFamily="34" charset="0"/>
              </a:rPr>
              <a:t>Kinh</a:t>
            </a:r>
            <a:r>
              <a:rPr lang="en-US" sz="2000" dirty="0">
                <a:latin typeface="+mj-lt"/>
                <a:cs typeface="Arial" pitchFamily="34" charset="0"/>
              </a:rPr>
              <a:t> </a:t>
            </a:r>
            <a:r>
              <a:rPr lang="en-US" sz="2000" dirty="0" err="1">
                <a:latin typeface="+mj-lt"/>
                <a:cs typeface="Arial" pitchFamily="34" charset="0"/>
              </a:rPr>
              <a:t>chiếm</a:t>
            </a:r>
            <a:r>
              <a:rPr lang="en-US" sz="2000" dirty="0">
                <a:latin typeface="+mj-lt"/>
                <a:cs typeface="Arial" pitchFamily="34" charset="0"/>
              </a:rPr>
              <a:t> 11,98%; </a:t>
            </a:r>
          </a:p>
          <a:p>
            <a:r>
              <a:rPr lang="en-US" sz="2000" dirty="0" smtClean="0">
                <a:latin typeface="+mj-lt"/>
                <a:cs typeface="Arial" pitchFamily="34" charset="0"/>
              </a:rPr>
              <a:t>          </a:t>
            </a:r>
            <a:r>
              <a:rPr lang="en-US" sz="2000" dirty="0" err="1" smtClean="0">
                <a:latin typeface="+mj-lt"/>
                <a:cs typeface="Arial" pitchFamily="34" charset="0"/>
              </a:rPr>
              <a:t>Dân</a:t>
            </a:r>
            <a:r>
              <a:rPr lang="en-US" sz="2000" dirty="0" smtClean="0">
                <a:latin typeface="+mj-lt"/>
                <a:cs typeface="Arial" pitchFamily="34" charset="0"/>
              </a:rPr>
              <a:t> </a:t>
            </a:r>
            <a:r>
              <a:rPr lang="en-US" sz="2000" dirty="0" err="1">
                <a:latin typeface="+mj-lt"/>
                <a:cs typeface="Arial" pitchFamily="34" charset="0"/>
              </a:rPr>
              <a:t>tộc</a:t>
            </a:r>
            <a:r>
              <a:rPr lang="en-US" sz="2000" dirty="0">
                <a:latin typeface="+mj-lt"/>
                <a:cs typeface="Arial" pitchFamily="34" charset="0"/>
              </a:rPr>
              <a:t> </a:t>
            </a:r>
            <a:r>
              <a:rPr lang="en-US" sz="2000" dirty="0" err="1">
                <a:latin typeface="+mj-lt"/>
                <a:cs typeface="Arial" pitchFamily="34" charset="0"/>
              </a:rPr>
              <a:t>Tày</a:t>
            </a:r>
            <a:r>
              <a:rPr lang="en-US" sz="2000" dirty="0">
                <a:latin typeface="+mj-lt"/>
                <a:cs typeface="Arial" pitchFamily="34" charset="0"/>
              </a:rPr>
              <a:t> </a:t>
            </a:r>
            <a:r>
              <a:rPr lang="en-US" sz="2000" dirty="0" err="1">
                <a:latin typeface="+mj-lt"/>
                <a:cs typeface="Arial" pitchFamily="34" charset="0"/>
              </a:rPr>
              <a:t>chiếm</a:t>
            </a:r>
            <a:r>
              <a:rPr lang="en-US" sz="2000" dirty="0">
                <a:latin typeface="+mj-lt"/>
                <a:cs typeface="Arial" pitchFamily="34" charset="0"/>
              </a:rPr>
              <a:t> 52,58%; </a:t>
            </a:r>
          </a:p>
          <a:p>
            <a:r>
              <a:rPr lang="en-US" sz="2000" dirty="0" smtClean="0">
                <a:latin typeface="+mj-lt"/>
                <a:cs typeface="Arial" pitchFamily="34" charset="0"/>
              </a:rPr>
              <a:t>          </a:t>
            </a:r>
            <a:r>
              <a:rPr lang="en-US" sz="2000" dirty="0" err="1" smtClean="0">
                <a:latin typeface="+mj-lt"/>
                <a:cs typeface="Arial" pitchFamily="34" charset="0"/>
              </a:rPr>
              <a:t>Dân</a:t>
            </a:r>
            <a:r>
              <a:rPr lang="en-US" sz="2000" dirty="0" smtClean="0">
                <a:latin typeface="+mj-lt"/>
                <a:cs typeface="Arial" pitchFamily="34" charset="0"/>
              </a:rPr>
              <a:t> </a:t>
            </a:r>
            <a:r>
              <a:rPr lang="en-US" sz="2000" dirty="0" err="1">
                <a:latin typeface="+mj-lt"/>
                <a:cs typeface="Arial" pitchFamily="34" charset="0"/>
              </a:rPr>
              <a:t>tộc</a:t>
            </a:r>
            <a:r>
              <a:rPr lang="en-US" sz="2000" dirty="0">
                <a:latin typeface="+mj-lt"/>
                <a:cs typeface="Arial" pitchFamily="34" charset="0"/>
              </a:rPr>
              <a:t> </a:t>
            </a:r>
            <a:r>
              <a:rPr lang="en-US" sz="2000" dirty="0" err="1">
                <a:latin typeface="+mj-lt"/>
                <a:cs typeface="Arial" pitchFamily="34" charset="0"/>
              </a:rPr>
              <a:t>Nùng</a:t>
            </a:r>
            <a:r>
              <a:rPr lang="en-US" sz="2000" dirty="0">
                <a:latin typeface="+mj-lt"/>
                <a:cs typeface="Arial" pitchFamily="34" charset="0"/>
              </a:rPr>
              <a:t> </a:t>
            </a:r>
            <a:r>
              <a:rPr lang="en-US" sz="2000" dirty="0" err="1">
                <a:latin typeface="+mj-lt"/>
                <a:cs typeface="Arial" pitchFamily="34" charset="0"/>
              </a:rPr>
              <a:t>chiếm</a:t>
            </a:r>
            <a:r>
              <a:rPr lang="en-US" sz="2000" dirty="0">
                <a:latin typeface="+mj-lt"/>
                <a:cs typeface="Arial" pitchFamily="34" charset="0"/>
              </a:rPr>
              <a:t> 9,15%;</a:t>
            </a:r>
          </a:p>
          <a:p>
            <a:r>
              <a:rPr lang="en-US" sz="2000" dirty="0" smtClean="0">
                <a:latin typeface="+mj-lt"/>
                <a:cs typeface="Arial" pitchFamily="34" charset="0"/>
              </a:rPr>
              <a:t>          </a:t>
            </a:r>
            <a:r>
              <a:rPr lang="en-US" sz="2000" dirty="0" err="1" smtClean="0">
                <a:latin typeface="+mj-lt"/>
                <a:cs typeface="Arial" pitchFamily="34" charset="0"/>
              </a:rPr>
              <a:t>Dân</a:t>
            </a:r>
            <a:r>
              <a:rPr lang="en-US" sz="2000" dirty="0" smtClean="0">
                <a:latin typeface="+mj-lt"/>
                <a:cs typeface="Arial" pitchFamily="34" charset="0"/>
              </a:rPr>
              <a:t> </a:t>
            </a:r>
            <a:r>
              <a:rPr lang="en-US" sz="2000" dirty="0" err="1">
                <a:latin typeface="+mj-lt"/>
                <a:cs typeface="Arial" pitchFamily="34" charset="0"/>
              </a:rPr>
              <a:t>tộc</a:t>
            </a:r>
            <a:r>
              <a:rPr lang="en-US" sz="2000" dirty="0">
                <a:latin typeface="+mj-lt"/>
                <a:cs typeface="Arial" pitchFamily="34" charset="0"/>
              </a:rPr>
              <a:t> Dao </a:t>
            </a:r>
            <a:r>
              <a:rPr lang="en-US" sz="2000" dirty="0" err="1">
                <a:latin typeface="+mj-lt"/>
                <a:cs typeface="Arial" pitchFamily="34" charset="0"/>
              </a:rPr>
              <a:t>chiếm</a:t>
            </a:r>
            <a:r>
              <a:rPr lang="en-US" sz="2000" dirty="0">
                <a:latin typeface="+mj-lt"/>
                <a:cs typeface="Arial" pitchFamily="34" charset="0"/>
              </a:rPr>
              <a:t> 17,86%;</a:t>
            </a:r>
          </a:p>
          <a:p>
            <a:r>
              <a:rPr lang="en-US" sz="2000" dirty="0" smtClean="0">
                <a:latin typeface="+mj-lt"/>
                <a:cs typeface="Arial" pitchFamily="34" charset="0"/>
              </a:rPr>
              <a:t>          </a:t>
            </a:r>
            <a:r>
              <a:rPr lang="en-US" sz="2000" dirty="0" err="1" smtClean="0">
                <a:latin typeface="+mj-lt"/>
                <a:cs typeface="Arial" pitchFamily="34" charset="0"/>
              </a:rPr>
              <a:t>Dân</a:t>
            </a:r>
            <a:r>
              <a:rPr lang="en-US" sz="2000" dirty="0" smtClean="0">
                <a:latin typeface="+mj-lt"/>
                <a:cs typeface="Arial" pitchFamily="34" charset="0"/>
              </a:rPr>
              <a:t> </a:t>
            </a:r>
            <a:r>
              <a:rPr lang="en-US" sz="2000" dirty="0" err="1">
                <a:latin typeface="+mj-lt"/>
                <a:cs typeface="Arial" pitchFamily="34" charset="0"/>
              </a:rPr>
              <a:t>tộc</a:t>
            </a:r>
            <a:r>
              <a:rPr lang="en-US" sz="2000" dirty="0">
                <a:latin typeface="+mj-lt"/>
                <a:cs typeface="Arial" pitchFamily="34" charset="0"/>
              </a:rPr>
              <a:t> </a:t>
            </a:r>
            <a:r>
              <a:rPr lang="en-US" sz="2000" dirty="0" err="1">
                <a:latin typeface="+mj-lt"/>
                <a:cs typeface="Arial" pitchFamily="34" charset="0"/>
              </a:rPr>
              <a:t>Mông</a:t>
            </a:r>
            <a:r>
              <a:rPr lang="en-US" sz="2000" dirty="0">
                <a:latin typeface="+mj-lt"/>
                <a:cs typeface="Arial" pitchFamily="34" charset="0"/>
              </a:rPr>
              <a:t> </a:t>
            </a:r>
            <a:r>
              <a:rPr lang="en-US" sz="2000" dirty="0" err="1">
                <a:latin typeface="+mj-lt"/>
                <a:cs typeface="Arial" pitchFamily="34" charset="0"/>
              </a:rPr>
              <a:t>chiếm</a:t>
            </a:r>
            <a:r>
              <a:rPr lang="en-US" sz="2000" dirty="0">
                <a:latin typeface="+mj-lt"/>
                <a:cs typeface="Arial" pitchFamily="34" charset="0"/>
              </a:rPr>
              <a:t> 7,20%,</a:t>
            </a:r>
          </a:p>
          <a:p>
            <a:r>
              <a:rPr lang="en-US" sz="2000" dirty="0" smtClean="0">
                <a:latin typeface="+mj-lt"/>
                <a:cs typeface="Arial" pitchFamily="34" charset="0"/>
              </a:rPr>
              <a:t>          </a:t>
            </a:r>
            <a:r>
              <a:rPr lang="en-US" sz="2000" dirty="0" err="1" smtClean="0">
                <a:latin typeface="+mj-lt"/>
                <a:cs typeface="Arial" pitchFamily="34" charset="0"/>
              </a:rPr>
              <a:t>Dân</a:t>
            </a:r>
            <a:r>
              <a:rPr lang="en-US" sz="2000" dirty="0" smtClean="0">
                <a:latin typeface="+mj-lt"/>
                <a:cs typeface="Arial" pitchFamily="34" charset="0"/>
              </a:rPr>
              <a:t> </a:t>
            </a:r>
            <a:r>
              <a:rPr lang="en-US" sz="2000" dirty="0" err="1">
                <a:latin typeface="+mj-lt"/>
                <a:cs typeface="Arial" pitchFamily="34" charset="0"/>
              </a:rPr>
              <a:t>tộc</a:t>
            </a:r>
            <a:r>
              <a:rPr lang="en-US" sz="2000" dirty="0">
                <a:latin typeface="+mj-lt"/>
                <a:cs typeface="Arial" pitchFamily="34" charset="0"/>
              </a:rPr>
              <a:t> </a:t>
            </a:r>
            <a:r>
              <a:rPr lang="en-US" sz="2000" dirty="0" err="1">
                <a:latin typeface="+mj-lt"/>
                <a:cs typeface="Arial" pitchFamily="34" charset="0"/>
              </a:rPr>
              <a:t>Sán</a:t>
            </a:r>
            <a:r>
              <a:rPr lang="en-US" sz="2000" dirty="0">
                <a:latin typeface="+mj-lt"/>
                <a:cs typeface="Arial" pitchFamily="34" charset="0"/>
              </a:rPr>
              <a:t> </a:t>
            </a:r>
            <a:r>
              <a:rPr lang="en-US" sz="2000" dirty="0" err="1">
                <a:latin typeface="+mj-lt"/>
                <a:cs typeface="Arial" pitchFamily="34" charset="0"/>
              </a:rPr>
              <a:t>Chay</a:t>
            </a:r>
            <a:r>
              <a:rPr lang="en-US" sz="2000" dirty="0">
                <a:latin typeface="+mj-lt"/>
                <a:cs typeface="Arial" pitchFamily="34" charset="0"/>
              </a:rPr>
              <a:t> </a:t>
            </a:r>
            <a:r>
              <a:rPr lang="en-US" sz="2000" dirty="0" err="1">
                <a:latin typeface="+mj-lt"/>
                <a:cs typeface="Arial" pitchFamily="34" charset="0"/>
              </a:rPr>
              <a:t>chiếm</a:t>
            </a:r>
            <a:r>
              <a:rPr lang="en-US" sz="2000" dirty="0">
                <a:latin typeface="+mj-lt"/>
                <a:cs typeface="Arial" pitchFamily="34" charset="0"/>
              </a:rPr>
              <a:t> 0,54%; </a:t>
            </a:r>
          </a:p>
          <a:p>
            <a:r>
              <a:rPr lang="en-US" sz="2000" dirty="0" smtClean="0">
                <a:latin typeface="+mj-lt"/>
                <a:cs typeface="Arial" pitchFamily="34" charset="0"/>
              </a:rPr>
              <a:t>          </a:t>
            </a:r>
            <a:r>
              <a:rPr lang="en-US" sz="2000" dirty="0" err="1" smtClean="0">
                <a:latin typeface="+mj-lt"/>
                <a:cs typeface="Arial" pitchFamily="34" charset="0"/>
              </a:rPr>
              <a:t>Dân</a:t>
            </a:r>
            <a:r>
              <a:rPr lang="en-US" sz="2000" dirty="0" smtClean="0">
                <a:latin typeface="+mj-lt"/>
                <a:cs typeface="Arial" pitchFamily="34" charset="0"/>
              </a:rPr>
              <a:t> </a:t>
            </a:r>
            <a:r>
              <a:rPr lang="en-US" sz="2000" dirty="0" err="1">
                <a:latin typeface="+mj-lt"/>
                <a:cs typeface="Arial" pitchFamily="34" charset="0"/>
              </a:rPr>
              <a:t>tộc</a:t>
            </a:r>
            <a:r>
              <a:rPr lang="en-US" sz="2000" dirty="0">
                <a:latin typeface="+mj-lt"/>
                <a:cs typeface="Arial" pitchFamily="34" charset="0"/>
              </a:rPr>
              <a:t> </a:t>
            </a:r>
            <a:r>
              <a:rPr lang="en-US" sz="2000" dirty="0" err="1" smtClean="0">
                <a:latin typeface="+mj-lt"/>
                <a:cs typeface="Arial" pitchFamily="34" charset="0"/>
              </a:rPr>
              <a:t>khác</a:t>
            </a:r>
            <a:r>
              <a:rPr lang="en-US" sz="2000" dirty="0" smtClean="0">
                <a:latin typeface="+mj-lt"/>
                <a:cs typeface="Arial" pitchFamily="34" charset="0"/>
              </a:rPr>
              <a:t> </a:t>
            </a:r>
            <a:r>
              <a:rPr lang="en-US" sz="2000" dirty="0" err="1" smtClean="0">
                <a:latin typeface="+mj-lt"/>
                <a:cs typeface="Arial" pitchFamily="34" charset="0"/>
              </a:rPr>
              <a:t>chiếm</a:t>
            </a:r>
            <a:r>
              <a:rPr lang="en-US" sz="2000" dirty="0" smtClean="0">
                <a:latin typeface="+mj-lt"/>
                <a:cs typeface="Arial" pitchFamily="34" charset="0"/>
              </a:rPr>
              <a:t> </a:t>
            </a:r>
            <a:r>
              <a:rPr lang="en-US" sz="2000" dirty="0">
                <a:latin typeface="+mj-lt"/>
                <a:cs typeface="Arial" pitchFamily="34" charset="0"/>
              </a:rPr>
              <a:t>0,69%.</a:t>
            </a:r>
          </a:p>
        </p:txBody>
      </p:sp>
    </p:spTree>
    <p:extLst>
      <p:ext uri="{BB962C8B-B14F-4D97-AF65-F5344CB8AC3E}">
        <p14:creationId xmlns:p14="http://schemas.microsoft.com/office/powerpoint/2010/main" val="214930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662" y="457200"/>
            <a:ext cx="8153400" cy="1752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MỘT </a:t>
            </a:r>
            <a:r>
              <a:rPr lang="en-US" sz="2400" b="1" dirty="0">
                <a:latin typeface="Times New Roman" pitchFamily="18" charset="0"/>
                <a:cs typeface="Times New Roman" pitchFamily="18" charset="0"/>
              </a:rPr>
              <a:t>SỐ HÌNH ẢNH TẠI</a:t>
            </a:r>
            <a:endParaRPr lang="en-US" sz="2400" dirty="0">
              <a:latin typeface="Times New Roman" pitchFamily="18" charset="0"/>
              <a:cs typeface="Times New Roman" pitchFamily="18" charset="0"/>
            </a:endParaRPr>
          </a:p>
          <a:p>
            <a:pPr algn="ctr"/>
            <a:r>
              <a:rPr lang="en-US" sz="2400" b="1" dirty="0" err="1">
                <a:latin typeface="Times New Roman" pitchFamily="18" charset="0"/>
                <a:cs typeface="Times New Roman" pitchFamily="18" charset="0"/>
              </a:rPr>
              <a:t>Lễ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góp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ủng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hỗ</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trợ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minh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2023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tỉnh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Kạn</a:t>
            </a:r>
            <a:endParaRPr lang="en-US" sz="2400" dirty="0">
              <a:latin typeface="Times New Roman" pitchFamily="18" charset="0"/>
              <a:cs typeface="Times New Roman" pitchFamily="18" charset="0"/>
            </a:endParaRPr>
          </a:p>
        </p:txBody>
      </p:sp>
      <p:sp>
        <p:nvSpPr>
          <p:cNvPr id="2" name="Rectangle 1"/>
          <p:cNvSpPr/>
          <p:nvPr/>
        </p:nvSpPr>
        <p:spPr>
          <a:xfrm>
            <a:off x="6705600" y="3657600"/>
            <a:ext cx="2120462" cy="1447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err="1" smtClean="0">
                <a:latin typeface="+mj-lt"/>
                <a:cs typeface="Times New Roman" pitchFamily="18" charset="0"/>
              </a:rPr>
              <a:t>Hình</a:t>
            </a:r>
            <a:r>
              <a:rPr lang="en-US" sz="2000" b="1" dirty="0" smtClean="0">
                <a:latin typeface="+mj-lt"/>
                <a:cs typeface="Times New Roman" pitchFamily="18" charset="0"/>
              </a:rPr>
              <a:t> </a:t>
            </a:r>
            <a:r>
              <a:rPr lang="en-US" sz="2000" b="1" dirty="0" err="1" smtClean="0">
                <a:latin typeface="+mj-lt"/>
                <a:cs typeface="Times New Roman" pitchFamily="18" charset="0"/>
              </a:rPr>
              <a:t>ảnh</a:t>
            </a:r>
            <a:r>
              <a:rPr lang="en-US" sz="2000" b="1" dirty="0" smtClean="0">
                <a:latin typeface="+mj-lt"/>
                <a:cs typeface="Times New Roman" pitchFamily="18" charset="0"/>
              </a:rPr>
              <a:t> </a:t>
            </a:r>
            <a:r>
              <a:rPr lang="en-US" sz="2000" b="1" dirty="0" err="1" smtClean="0">
                <a:latin typeface="+mj-lt"/>
                <a:cs typeface="Times New Roman" pitchFamily="18" charset="0"/>
              </a:rPr>
              <a:t>đại</a:t>
            </a:r>
            <a:r>
              <a:rPr lang="en-US" sz="2000" b="1" dirty="0" smtClean="0">
                <a:latin typeface="+mj-lt"/>
                <a:cs typeface="Times New Roman" pitchFamily="18" charset="0"/>
              </a:rPr>
              <a:t> </a:t>
            </a:r>
            <a:r>
              <a:rPr lang="en-US" sz="2000" b="1" dirty="0" err="1" smtClean="0">
                <a:latin typeface="+mj-lt"/>
                <a:cs typeface="Times New Roman" pitchFamily="18" charset="0"/>
              </a:rPr>
              <a:t>biểu</a:t>
            </a:r>
            <a:r>
              <a:rPr lang="en-US" sz="2000" b="1" dirty="0" smtClean="0">
                <a:latin typeface="+mj-lt"/>
                <a:cs typeface="Times New Roman" pitchFamily="18" charset="0"/>
              </a:rPr>
              <a:t> </a:t>
            </a:r>
            <a:r>
              <a:rPr lang="en-US" sz="2000" b="1" dirty="0" err="1" smtClean="0">
                <a:latin typeface="+mj-lt"/>
                <a:cs typeface="Times New Roman" pitchFamily="18" charset="0"/>
              </a:rPr>
              <a:t>quyên</a:t>
            </a:r>
            <a:r>
              <a:rPr lang="en-US" sz="2000" b="1" dirty="0" smtClean="0">
                <a:latin typeface="+mj-lt"/>
                <a:cs typeface="Times New Roman" pitchFamily="18" charset="0"/>
              </a:rPr>
              <a:t> </a:t>
            </a:r>
            <a:r>
              <a:rPr lang="en-US" sz="2000" b="1" dirty="0" err="1" smtClean="0">
                <a:latin typeface="+mj-lt"/>
                <a:cs typeface="Times New Roman" pitchFamily="18" charset="0"/>
              </a:rPr>
              <a:t>góp</a:t>
            </a:r>
            <a:r>
              <a:rPr lang="en-US" sz="2000" b="1" dirty="0" smtClean="0">
                <a:latin typeface="+mj-lt"/>
                <a:cs typeface="Times New Roman" pitchFamily="18" charset="0"/>
              </a:rPr>
              <a:t> </a:t>
            </a:r>
            <a:r>
              <a:rPr lang="en-US" sz="2000" b="1" dirty="0" err="1" smtClean="0">
                <a:latin typeface="+mj-lt"/>
                <a:cs typeface="Times New Roman" pitchFamily="18" charset="0"/>
              </a:rPr>
              <a:t>ủng</a:t>
            </a:r>
            <a:r>
              <a:rPr lang="en-US" sz="2000" b="1" dirty="0" smtClean="0">
                <a:latin typeface="+mj-lt"/>
                <a:cs typeface="Times New Roman" pitchFamily="18" charset="0"/>
              </a:rPr>
              <a:t> </a:t>
            </a:r>
            <a:r>
              <a:rPr lang="en-US" sz="2000" b="1" dirty="0" err="1" smtClean="0">
                <a:latin typeface="+mj-lt"/>
                <a:cs typeface="Times New Roman" pitchFamily="18" charset="0"/>
              </a:rPr>
              <a:t>hộ</a:t>
            </a:r>
            <a:r>
              <a:rPr lang="en-US" sz="2000" b="1" dirty="0" smtClean="0">
                <a:latin typeface="+mj-lt"/>
                <a:cs typeface="Times New Roman" pitchFamily="18" charset="0"/>
              </a:rPr>
              <a:t> </a:t>
            </a:r>
            <a:r>
              <a:rPr lang="en-US" sz="2000" b="1" dirty="0" err="1" smtClean="0">
                <a:latin typeface="+mj-lt"/>
                <a:cs typeface="Times New Roman" pitchFamily="18" charset="0"/>
              </a:rPr>
              <a:t>chương</a:t>
            </a:r>
            <a:r>
              <a:rPr lang="en-US" sz="2000" b="1" dirty="0" smtClean="0">
                <a:latin typeface="+mj-lt"/>
                <a:cs typeface="Times New Roman" pitchFamily="18" charset="0"/>
              </a:rPr>
              <a:t> </a:t>
            </a:r>
            <a:r>
              <a:rPr lang="en-US" sz="2000" b="1" dirty="0" err="1" smtClean="0">
                <a:latin typeface="+mj-lt"/>
                <a:cs typeface="Times New Roman" pitchFamily="18" charset="0"/>
              </a:rPr>
              <a:t>trình</a:t>
            </a:r>
            <a:endParaRPr lang="en-US" sz="2000" dirty="0">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652" y="2362200"/>
            <a:ext cx="5735782" cy="4230208"/>
          </a:xfrm>
          <a:prstGeom prst="rect">
            <a:avLst/>
          </a:prstGeom>
        </p:spPr>
      </p:pic>
    </p:spTree>
    <p:extLst>
      <p:ext uri="{BB962C8B-B14F-4D97-AF65-F5344CB8AC3E}">
        <p14:creationId xmlns:p14="http://schemas.microsoft.com/office/powerpoint/2010/main" val="4750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662" y="457200"/>
            <a:ext cx="8153400" cy="1752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MỘT </a:t>
            </a:r>
            <a:r>
              <a:rPr lang="en-US" sz="2400" b="1" dirty="0">
                <a:latin typeface="Times New Roman" pitchFamily="18" charset="0"/>
                <a:cs typeface="Times New Roman" pitchFamily="18" charset="0"/>
              </a:rPr>
              <a:t>SỐ HÌNH ẢNH TẠI</a:t>
            </a:r>
            <a:endParaRPr lang="en-US" sz="2400" dirty="0">
              <a:latin typeface="Times New Roman" pitchFamily="18" charset="0"/>
              <a:cs typeface="Times New Roman" pitchFamily="18" charset="0"/>
            </a:endParaRPr>
          </a:p>
          <a:p>
            <a:pPr algn="ctr"/>
            <a:r>
              <a:rPr lang="en-US" sz="2400" b="1" dirty="0" err="1">
                <a:latin typeface="Times New Roman" pitchFamily="18" charset="0"/>
                <a:cs typeface="Times New Roman" pitchFamily="18" charset="0"/>
              </a:rPr>
              <a:t>Lễ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góp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ủng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hỗ</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trợ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minh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2023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tỉnh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Kạn</a:t>
            </a:r>
            <a:endParaRPr lang="en-US" sz="2400" dirty="0">
              <a:latin typeface="Times New Roman" pitchFamily="18" charset="0"/>
              <a:cs typeface="Times New Roman" pitchFamily="18" charset="0"/>
            </a:endParaRPr>
          </a:p>
        </p:txBody>
      </p:sp>
      <p:sp>
        <p:nvSpPr>
          <p:cNvPr id="2" name="Rectangle 1"/>
          <p:cNvSpPr/>
          <p:nvPr/>
        </p:nvSpPr>
        <p:spPr>
          <a:xfrm>
            <a:off x="381000" y="2362199"/>
            <a:ext cx="2286000" cy="396240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just"/>
            <a:r>
              <a:rPr lang="en-US" sz="2400" b="1" dirty="0" err="1" smtClean="0">
                <a:solidFill>
                  <a:schemeClr val="tx2">
                    <a:lumMod val="60000"/>
                    <a:lumOff val="40000"/>
                  </a:schemeClr>
                </a:solidFill>
                <a:latin typeface="Times New Roman" pitchFamily="18" charset="0"/>
                <a:cs typeface="Times New Roman" pitchFamily="18" charset="0"/>
              </a:rPr>
              <a:t>Sở</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Thông</a:t>
            </a:r>
            <a:r>
              <a:rPr lang="en-US" sz="2400" b="1" dirty="0" smtClean="0">
                <a:solidFill>
                  <a:schemeClr val="tx2">
                    <a:lumMod val="60000"/>
                    <a:lumOff val="40000"/>
                  </a:schemeClr>
                </a:solidFill>
                <a:latin typeface="Times New Roman" pitchFamily="18" charset="0"/>
                <a:cs typeface="Times New Roman" pitchFamily="18" charset="0"/>
              </a:rPr>
              <a:t> tin </a:t>
            </a:r>
            <a:r>
              <a:rPr lang="en-US" sz="2400" b="1" dirty="0" err="1" smtClean="0">
                <a:solidFill>
                  <a:schemeClr val="tx2">
                    <a:lumMod val="60000"/>
                    <a:lumOff val="40000"/>
                  </a:schemeClr>
                </a:solidFill>
                <a:latin typeface="Times New Roman" pitchFamily="18" charset="0"/>
                <a:cs typeface="Times New Roman" pitchFamily="18" charset="0"/>
              </a:rPr>
              <a:t>và</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Truyền</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thông</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tỉnh</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Bắc</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Kạn</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tiếp</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nhận</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ủng</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hộ</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Chương</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trình</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của</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các</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đơn</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vị</a:t>
            </a:r>
            <a:endParaRPr lang="en-US" sz="2400" dirty="0">
              <a:solidFill>
                <a:schemeClr val="tx2">
                  <a:lumMod val="60000"/>
                  <a:lumOff val="40000"/>
                </a:schemeClr>
              </a:solidFill>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6979" y="2209800"/>
            <a:ext cx="5796455" cy="4325155"/>
          </a:xfrm>
          <a:prstGeom prst="rect">
            <a:avLst/>
          </a:prstGeom>
        </p:spPr>
      </p:pic>
    </p:spTree>
    <p:extLst>
      <p:ext uri="{BB962C8B-B14F-4D97-AF65-F5344CB8AC3E}">
        <p14:creationId xmlns:p14="http://schemas.microsoft.com/office/powerpoint/2010/main" val="313074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662" y="457200"/>
            <a:ext cx="8153400" cy="1752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MỘT </a:t>
            </a:r>
            <a:r>
              <a:rPr lang="en-US" sz="2400" b="1" dirty="0">
                <a:latin typeface="Times New Roman" pitchFamily="18" charset="0"/>
                <a:cs typeface="Times New Roman" pitchFamily="18" charset="0"/>
              </a:rPr>
              <a:t>SỐ HÌNH ẢNH TẠI</a:t>
            </a:r>
            <a:endParaRPr lang="en-US" sz="2400" dirty="0">
              <a:latin typeface="Times New Roman" pitchFamily="18" charset="0"/>
              <a:cs typeface="Times New Roman" pitchFamily="18" charset="0"/>
            </a:endParaRPr>
          </a:p>
          <a:p>
            <a:pPr algn="ctr"/>
            <a:r>
              <a:rPr lang="en-US" sz="2400" b="1" dirty="0" err="1">
                <a:latin typeface="Times New Roman" pitchFamily="18" charset="0"/>
                <a:cs typeface="Times New Roman" pitchFamily="18" charset="0"/>
              </a:rPr>
              <a:t>Lễ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góp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ủng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hỗ</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trợ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minh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2023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tỉnh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Kạn</a:t>
            </a:r>
            <a:endParaRPr lang="en-US" sz="2400" dirty="0">
              <a:latin typeface="Times New Roman" pitchFamily="18" charset="0"/>
              <a:cs typeface="Times New Roman" pitchFamily="18" charset="0"/>
            </a:endParaRPr>
          </a:p>
        </p:txBody>
      </p:sp>
      <p:sp>
        <p:nvSpPr>
          <p:cNvPr id="2" name="Rectangle 1"/>
          <p:cNvSpPr/>
          <p:nvPr/>
        </p:nvSpPr>
        <p:spPr>
          <a:xfrm>
            <a:off x="486103" y="2246585"/>
            <a:ext cx="2286000" cy="405765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err="1" smtClean="0">
                <a:solidFill>
                  <a:schemeClr val="tx2">
                    <a:lumMod val="60000"/>
                    <a:lumOff val="40000"/>
                  </a:schemeClr>
                </a:solidFill>
                <a:latin typeface="Times New Roman" pitchFamily="18" charset="0"/>
                <a:cs typeface="Times New Roman" pitchFamily="18" charset="0"/>
              </a:rPr>
              <a:t>Hình</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ảnh</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đại</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biểu</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ủng</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hộ</a:t>
            </a:r>
            <a:r>
              <a:rPr lang="en-US" sz="2400" b="1" dirty="0" smtClean="0">
                <a:solidFill>
                  <a:schemeClr val="tx2">
                    <a:lumMod val="60000"/>
                    <a:lumOff val="40000"/>
                  </a:schemeClr>
                </a:solidFill>
                <a:latin typeface="Times New Roman" pitchFamily="18" charset="0"/>
                <a:cs typeface="Times New Roman" pitchFamily="18" charset="0"/>
              </a:rPr>
              <a:t> </a:t>
            </a:r>
          </a:p>
          <a:p>
            <a:pPr algn="ctr"/>
            <a:r>
              <a:rPr lang="en-US" sz="2400" b="1" dirty="0" err="1" smtClean="0">
                <a:solidFill>
                  <a:schemeClr val="tx2">
                    <a:lumMod val="60000"/>
                    <a:lumOff val="40000"/>
                  </a:schemeClr>
                </a:solidFill>
                <a:latin typeface="Times New Roman" pitchFamily="18" charset="0"/>
                <a:cs typeface="Times New Roman" pitchFamily="18" charset="0"/>
              </a:rPr>
              <a:t>Chương</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trình</a:t>
            </a:r>
            <a:endParaRPr lang="en-US" sz="2400" dirty="0">
              <a:solidFill>
                <a:schemeClr val="tx2">
                  <a:lumMod val="60000"/>
                  <a:lumOff val="40000"/>
                </a:schemeClr>
              </a:solidFill>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246586"/>
            <a:ext cx="5854262" cy="4057651"/>
          </a:xfrm>
          <a:prstGeom prst="rect">
            <a:avLst/>
          </a:prstGeom>
        </p:spPr>
      </p:pic>
    </p:spTree>
    <p:extLst>
      <p:ext uri="{BB962C8B-B14F-4D97-AF65-F5344CB8AC3E}">
        <p14:creationId xmlns:p14="http://schemas.microsoft.com/office/powerpoint/2010/main" val="5576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662" y="457200"/>
            <a:ext cx="8153400" cy="1752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MỘT </a:t>
            </a:r>
            <a:r>
              <a:rPr lang="en-US" sz="2400" b="1" dirty="0">
                <a:latin typeface="Times New Roman" pitchFamily="18" charset="0"/>
                <a:cs typeface="Times New Roman" pitchFamily="18" charset="0"/>
              </a:rPr>
              <a:t>SỐ HÌNH ẢNH TẠI</a:t>
            </a:r>
            <a:endParaRPr lang="en-US" sz="2400" dirty="0">
              <a:latin typeface="Times New Roman" pitchFamily="18" charset="0"/>
              <a:cs typeface="Times New Roman" pitchFamily="18" charset="0"/>
            </a:endParaRPr>
          </a:p>
          <a:p>
            <a:pPr algn="ctr"/>
            <a:r>
              <a:rPr lang="en-US" sz="2400" b="1" dirty="0" err="1">
                <a:latin typeface="Times New Roman" pitchFamily="18" charset="0"/>
                <a:cs typeface="Times New Roman" pitchFamily="18" charset="0"/>
              </a:rPr>
              <a:t>Lễ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góp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ủng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hỗ</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trợ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minh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2023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tỉnh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Kạn</a:t>
            </a:r>
            <a:endParaRPr lang="en-US" sz="2400" dirty="0">
              <a:latin typeface="Times New Roman" pitchFamily="18" charset="0"/>
              <a:cs typeface="Times New Roman" pitchFamily="18" charset="0"/>
            </a:endParaRPr>
          </a:p>
        </p:txBody>
      </p:sp>
      <p:sp>
        <p:nvSpPr>
          <p:cNvPr id="2" name="Rectangle 1"/>
          <p:cNvSpPr/>
          <p:nvPr/>
        </p:nvSpPr>
        <p:spPr>
          <a:xfrm>
            <a:off x="381000" y="2362199"/>
            <a:ext cx="2286000" cy="396240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err="1" smtClean="0">
                <a:solidFill>
                  <a:schemeClr val="tx2">
                    <a:lumMod val="60000"/>
                    <a:lumOff val="40000"/>
                  </a:schemeClr>
                </a:solidFill>
                <a:latin typeface="Times New Roman" pitchFamily="18" charset="0"/>
                <a:cs typeface="Times New Roman" pitchFamily="18" charset="0"/>
              </a:rPr>
              <a:t>Hình</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ảnh</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đại</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biểu</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ủng</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hộ</a:t>
            </a:r>
            <a:r>
              <a:rPr lang="en-US" sz="2400" b="1" dirty="0" smtClean="0">
                <a:solidFill>
                  <a:schemeClr val="tx2">
                    <a:lumMod val="60000"/>
                    <a:lumOff val="40000"/>
                  </a:schemeClr>
                </a:solidFill>
                <a:latin typeface="Times New Roman" pitchFamily="18" charset="0"/>
                <a:cs typeface="Times New Roman" pitchFamily="18" charset="0"/>
              </a:rPr>
              <a:t> </a:t>
            </a:r>
          </a:p>
          <a:p>
            <a:pPr algn="ctr"/>
            <a:r>
              <a:rPr lang="en-US" sz="2400" b="1" dirty="0" err="1" smtClean="0">
                <a:solidFill>
                  <a:schemeClr val="tx2">
                    <a:lumMod val="60000"/>
                    <a:lumOff val="40000"/>
                  </a:schemeClr>
                </a:solidFill>
                <a:latin typeface="Times New Roman" pitchFamily="18" charset="0"/>
                <a:cs typeface="Times New Roman" pitchFamily="18" charset="0"/>
              </a:rPr>
              <a:t>Chương</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trình</a:t>
            </a:r>
            <a:endParaRPr lang="en-US" sz="2400" dirty="0">
              <a:solidFill>
                <a:schemeClr val="tx2">
                  <a:lumMod val="60000"/>
                  <a:lumOff val="40000"/>
                </a:schemeClr>
              </a:solidFill>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0079" y="2362199"/>
            <a:ext cx="5845260" cy="4001814"/>
          </a:xfrm>
          <a:prstGeom prst="rect">
            <a:avLst/>
          </a:prstGeom>
        </p:spPr>
      </p:pic>
    </p:spTree>
    <p:extLst>
      <p:ext uri="{BB962C8B-B14F-4D97-AF65-F5344CB8AC3E}">
        <p14:creationId xmlns:p14="http://schemas.microsoft.com/office/powerpoint/2010/main" val="424916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662" y="457200"/>
            <a:ext cx="8153400" cy="1752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MỘT </a:t>
            </a:r>
            <a:r>
              <a:rPr lang="en-US" sz="2400" b="1" dirty="0">
                <a:latin typeface="Times New Roman" pitchFamily="18" charset="0"/>
                <a:cs typeface="Times New Roman" pitchFamily="18" charset="0"/>
              </a:rPr>
              <a:t>SỐ HÌNH ẢNH TẠI</a:t>
            </a:r>
            <a:endParaRPr lang="en-US" sz="2400" dirty="0">
              <a:latin typeface="Times New Roman" pitchFamily="18" charset="0"/>
              <a:cs typeface="Times New Roman" pitchFamily="18" charset="0"/>
            </a:endParaRPr>
          </a:p>
          <a:p>
            <a:pPr algn="ctr"/>
            <a:r>
              <a:rPr lang="en-US" sz="2400" b="1" dirty="0" err="1">
                <a:latin typeface="Times New Roman" pitchFamily="18" charset="0"/>
                <a:cs typeface="Times New Roman" pitchFamily="18" charset="0"/>
              </a:rPr>
              <a:t>Lễ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góp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ủng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hỗ</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trợ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minh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2023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tỉnh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Kạn</a:t>
            </a:r>
            <a:endParaRPr lang="en-US" sz="2400" dirty="0">
              <a:latin typeface="Times New Roman" pitchFamily="18" charset="0"/>
              <a:cs typeface="Times New Roman" pitchFamily="18" charset="0"/>
            </a:endParaRPr>
          </a:p>
        </p:txBody>
      </p:sp>
      <p:sp>
        <p:nvSpPr>
          <p:cNvPr id="2" name="Rectangle 1"/>
          <p:cNvSpPr/>
          <p:nvPr/>
        </p:nvSpPr>
        <p:spPr>
          <a:xfrm>
            <a:off x="381000" y="2362199"/>
            <a:ext cx="2286000" cy="396240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err="1" smtClean="0">
                <a:solidFill>
                  <a:schemeClr val="tx2">
                    <a:lumMod val="60000"/>
                    <a:lumOff val="40000"/>
                  </a:schemeClr>
                </a:solidFill>
                <a:latin typeface="Times New Roman" pitchFamily="18" charset="0"/>
                <a:cs typeface="Times New Roman" pitchFamily="18" charset="0"/>
              </a:rPr>
              <a:t>Hình</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ảnh</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đại</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biểu</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ủng</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hộ</a:t>
            </a:r>
            <a:r>
              <a:rPr lang="en-US" sz="2400" b="1" dirty="0" smtClean="0">
                <a:solidFill>
                  <a:schemeClr val="tx2">
                    <a:lumMod val="60000"/>
                    <a:lumOff val="40000"/>
                  </a:schemeClr>
                </a:solidFill>
                <a:latin typeface="Times New Roman" pitchFamily="18" charset="0"/>
                <a:cs typeface="Times New Roman" pitchFamily="18" charset="0"/>
              </a:rPr>
              <a:t> </a:t>
            </a:r>
          </a:p>
          <a:p>
            <a:pPr algn="ctr"/>
            <a:r>
              <a:rPr lang="en-US" sz="2400" b="1" dirty="0" err="1" smtClean="0">
                <a:solidFill>
                  <a:schemeClr val="tx2">
                    <a:lumMod val="60000"/>
                    <a:lumOff val="40000"/>
                  </a:schemeClr>
                </a:solidFill>
                <a:latin typeface="Times New Roman" pitchFamily="18" charset="0"/>
                <a:cs typeface="Times New Roman" pitchFamily="18" charset="0"/>
              </a:rPr>
              <a:t>Chương</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trình</a:t>
            </a:r>
            <a:endParaRPr lang="en-US" sz="2400" dirty="0">
              <a:solidFill>
                <a:schemeClr val="tx2">
                  <a:lumMod val="60000"/>
                  <a:lumOff val="40000"/>
                </a:schemeClr>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362199"/>
            <a:ext cx="5854262" cy="3943350"/>
          </a:xfrm>
          <a:prstGeom prst="rect">
            <a:avLst/>
          </a:prstGeom>
        </p:spPr>
      </p:pic>
    </p:spTree>
    <p:extLst>
      <p:ext uri="{BB962C8B-B14F-4D97-AF65-F5344CB8AC3E}">
        <p14:creationId xmlns:p14="http://schemas.microsoft.com/office/powerpoint/2010/main" val="306338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662" y="457200"/>
            <a:ext cx="8153400" cy="1752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MỘT </a:t>
            </a:r>
            <a:r>
              <a:rPr lang="en-US" sz="2400" b="1" dirty="0">
                <a:latin typeface="Times New Roman" pitchFamily="18" charset="0"/>
                <a:cs typeface="Times New Roman" pitchFamily="18" charset="0"/>
              </a:rPr>
              <a:t>SỐ HÌNH ẢNH TẠI</a:t>
            </a:r>
            <a:endParaRPr lang="en-US" sz="2400" dirty="0">
              <a:latin typeface="Times New Roman" pitchFamily="18" charset="0"/>
              <a:cs typeface="Times New Roman" pitchFamily="18" charset="0"/>
            </a:endParaRPr>
          </a:p>
          <a:p>
            <a:pPr algn="ctr"/>
            <a:r>
              <a:rPr lang="en-US" sz="2400" b="1" dirty="0" err="1">
                <a:latin typeface="Times New Roman" pitchFamily="18" charset="0"/>
                <a:cs typeface="Times New Roman" pitchFamily="18" charset="0"/>
              </a:rPr>
              <a:t>Lễ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góp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ủng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hỗ</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trợ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minh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2023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tỉnh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Kạn</a:t>
            </a:r>
            <a:endParaRPr lang="en-US" sz="2400" dirty="0">
              <a:latin typeface="Times New Roman" pitchFamily="18" charset="0"/>
              <a:cs typeface="Times New Roman" pitchFamily="18" charset="0"/>
            </a:endParaRPr>
          </a:p>
        </p:txBody>
      </p:sp>
      <p:sp>
        <p:nvSpPr>
          <p:cNvPr id="2" name="Rectangle 1"/>
          <p:cNvSpPr/>
          <p:nvPr/>
        </p:nvSpPr>
        <p:spPr>
          <a:xfrm>
            <a:off x="381000" y="2362199"/>
            <a:ext cx="2286000" cy="396240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err="1" smtClean="0">
                <a:solidFill>
                  <a:schemeClr val="tx2">
                    <a:lumMod val="60000"/>
                    <a:lumOff val="40000"/>
                  </a:schemeClr>
                </a:solidFill>
                <a:latin typeface="Times New Roman" pitchFamily="18" charset="0"/>
                <a:cs typeface="Times New Roman" pitchFamily="18" charset="0"/>
              </a:rPr>
              <a:t>Sở</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Thông</a:t>
            </a:r>
            <a:r>
              <a:rPr lang="en-US" sz="2400" b="1" dirty="0" smtClean="0">
                <a:solidFill>
                  <a:schemeClr val="tx2">
                    <a:lumMod val="60000"/>
                    <a:lumOff val="40000"/>
                  </a:schemeClr>
                </a:solidFill>
                <a:latin typeface="Times New Roman" pitchFamily="18" charset="0"/>
                <a:cs typeface="Times New Roman" pitchFamily="18" charset="0"/>
              </a:rPr>
              <a:t> tin </a:t>
            </a:r>
            <a:r>
              <a:rPr lang="en-US" sz="2400" b="1" dirty="0" err="1" smtClean="0">
                <a:solidFill>
                  <a:schemeClr val="tx2">
                    <a:lumMod val="60000"/>
                    <a:lumOff val="40000"/>
                  </a:schemeClr>
                </a:solidFill>
                <a:latin typeface="Times New Roman" pitchFamily="18" charset="0"/>
                <a:cs typeface="Times New Roman" pitchFamily="18" charset="0"/>
              </a:rPr>
              <a:t>và</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Truyền</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thông</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tỉnh</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Bắc</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Kạn</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ủng</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hộ</a:t>
            </a:r>
            <a:r>
              <a:rPr lang="en-US" sz="2400" b="1" dirty="0" smtClean="0">
                <a:solidFill>
                  <a:schemeClr val="tx2">
                    <a:lumMod val="60000"/>
                    <a:lumOff val="40000"/>
                  </a:schemeClr>
                </a:solidFill>
                <a:latin typeface="Times New Roman" pitchFamily="18" charset="0"/>
                <a:cs typeface="Times New Roman" pitchFamily="18" charset="0"/>
              </a:rPr>
              <a:t> </a:t>
            </a:r>
          </a:p>
          <a:p>
            <a:pPr algn="ctr"/>
            <a:r>
              <a:rPr lang="en-US" sz="2400" b="1" dirty="0" err="1" smtClean="0">
                <a:solidFill>
                  <a:schemeClr val="tx2">
                    <a:lumMod val="60000"/>
                    <a:lumOff val="40000"/>
                  </a:schemeClr>
                </a:solidFill>
                <a:latin typeface="Times New Roman" pitchFamily="18" charset="0"/>
                <a:cs typeface="Times New Roman" pitchFamily="18" charset="0"/>
              </a:rPr>
              <a:t>Chương</a:t>
            </a:r>
            <a:r>
              <a:rPr lang="en-US" sz="2400" b="1" dirty="0" smtClean="0">
                <a:solidFill>
                  <a:schemeClr val="tx2">
                    <a:lumMod val="60000"/>
                    <a:lumOff val="40000"/>
                  </a:schemeClr>
                </a:solidFill>
                <a:latin typeface="Times New Roman" pitchFamily="18" charset="0"/>
                <a:cs typeface="Times New Roman" pitchFamily="18" charset="0"/>
              </a:rPr>
              <a:t> </a:t>
            </a:r>
            <a:r>
              <a:rPr lang="en-US" sz="2400" b="1" dirty="0" err="1" smtClean="0">
                <a:solidFill>
                  <a:schemeClr val="tx2">
                    <a:lumMod val="60000"/>
                    <a:lumOff val="40000"/>
                  </a:schemeClr>
                </a:solidFill>
                <a:latin typeface="Times New Roman" pitchFamily="18" charset="0"/>
                <a:cs typeface="Times New Roman" pitchFamily="18" charset="0"/>
              </a:rPr>
              <a:t>trình</a:t>
            </a:r>
            <a:endParaRPr lang="en-US" sz="2400" dirty="0">
              <a:solidFill>
                <a:schemeClr val="tx2">
                  <a:lumMod val="60000"/>
                  <a:lumOff val="40000"/>
                </a:schemeClr>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362737"/>
            <a:ext cx="5778062" cy="3961863"/>
          </a:xfrm>
          <a:prstGeom prst="rect">
            <a:avLst/>
          </a:prstGeom>
        </p:spPr>
      </p:pic>
    </p:spTree>
    <p:extLst>
      <p:ext uri="{BB962C8B-B14F-4D97-AF65-F5344CB8AC3E}">
        <p14:creationId xmlns:p14="http://schemas.microsoft.com/office/powerpoint/2010/main" val="424916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662" y="446690"/>
            <a:ext cx="8153400" cy="1752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latin typeface="+mj-lt"/>
                <a:cs typeface="Times New Roman" pitchFamily="18" charset="0"/>
              </a:rPr>
              <a:t>MỘT </a:t>
            </a:r>
            <a:r>
              <a:rPr lang="en-US" sz="2400" b="1" dirty="0">
                <a:latin typeface="+mj-lt"/>
                <a:cs typeface="Times New Roman" pitchFamily="18" charset="0"/>
              </a:rPr>
              <a:t>SỐ HÌNH ẢNH TẠI</a:t>
            </a:r>
          </a:p>
          <a:p>
            <a:pPr algn="ctr"/>
            <a:r>
              <a:rPr lang="en-US" sz="2400" b="1" dirty="0" err="1">
                <a:latin typeface="+mj-lt"/>
                <a:cs typeface="Times New Roman" pitchFamily="18" charset="0"/>
              </a:rPr>
              <a:t>Lễ</a:t>
            </a:r>
            <a:r>
              <a:rPr lang="en-US" sz="2400" b="1" dirty="0">
                <a:latin typeface="+mj-lt"/>
                <a:cs typeface="Times New Roman" pitchFamily="18" charset="0"/>
              </a:rPr>
              <a:t> </a:t>
            </a:r>
            <a:r>
              <a:rPr lang="en-US" sz="2400" b="1" dirty="0" err="1">
                <a:latin typeface="+mj-lt"/>
                <a:cs typeface="Times New Roman" pitchFamily="18" charset="0"/>
              </a:rPr>
              <a:t>bàn</a:t>
            </a:r>
            <a:r>
              <a:rPr lang="en-US" sz="2400" b="1" dirty="0">
                <a:latin typeface="+mj-lt"/>
                <a:cs typeface="Times New Roman" pitchFamily="18" charset="0"/>
              </a:rPr>
              <a:t> </a:t>
            </a:r>
            <a:r>
              <a:rPr lang="en-US" sz="2400" b="1" dirty="0" err="1">
                <a:latin typeface="+mj-lt"/>
                <a:cs typeface="Times New Roman" pitchFamily="18" charset="0"/>
              </a:rPr>
              <a:t>giao</a:t>
            </a:r>
            <a:r>
              <a:rPr lang="en-US" sz="2400" b="1" dirty="0">
                <a:latin typeface="+mj-lt"/>
                <a:cs typeface="Times New Roman" pitchFamily="18" charset="0"/>
              </a:rPr>
              <a:t> </a:t>
            </a:r>
            <a:r>
              <a:rPr lang="en-US" sz="2400" b="1" dirty="0" err="1">
                <a:latin typeface="+mj-lt"/>
                <a:cs typeface="Times New Roman" pitchFamily="18" charset="0"/>
              </a:rPr>
              <a:t>điện</a:t>
            </a:r>
            <a:r>
              <a:rPr lang="en-US" sz="2400" b="1" dirty="0">
                <a:latin typeface="+mj-lt"/>
                <a:cs typeface="Times New Roman" pitchFamily="18" charset="0"/>
              </a:rPr>
              <a:t> </a:t>
            </a:r>
            <a:r>
              <a:rPr lang="en-US" sz="2400" b="1" dirty="0" err="1">
                <a:latin typeface="+mj-lt"/>
                <a:cs typeface="Times New Roman" pitchFamily="18" charset="0"/>
              </a:rPr>
              <a:t>thoại</a:t>
            </a:r>
            <a:r>
              <a:rPr lang="en-US" sz="2400" b="1" dirty="0">
                <a:latin typeface="+mj-lt"/>
                <a:cs typeface="Times New Roman" pitchFamily="18" charset="0"/>
              </a:rPr>
              <a:t> </a:t>
            </a:r>
            <a:r>
              <a:rPr lang="en-US" sz="2400" b="1" dirty="0" err="1">
                <a:latin typeface="+mj-lt"/>
                <a:cs typeface="Times New Roman" pitchFamily="18" charset="0"/>
              </a:rPr>
              <a:t>thông</a:t>
            </a:r>
            <a:r>
              <a:rPr lang="en-US" sz="2400" b="1" dirty="0">
                <a:latin typeface="+mj-lt"/>
                <a:cs typeface="Times New Roman" pitchFamily="18" charset="0"/>
              </a:rPr>
              <a:t> minh </a:t>
            </a:r>
            <a:r>
              <a:rPr lang="en-US" sz="2400" b="1" dirty="0" err="1">
                <a:latin typeface="+mj-lt"/>
                <a:cs typeface="Times New Roman" pitchFamily="18" charset="0"/>
              </a:rPr>
              <a:t>cho</a:t>
            </a:r>
            <a:r>
              <a:rPr lang="en-US" sz="2400" b="1" dirty="0">
                <a:latin typeface="+mj-lt"/>
                <a:cs typeface="Times New Roman" pitchFamily="18" charset="0"/>
              </a:rPr>
              <a:t> </a:t>
            </a:r>
            <a:r>
              <a:rPr lang="en-US" sz="2400" b="1" dirty="0" err="1" smtClean="0">
                <a:latin typeface="+mj-lt"/>
                <a:cs typeface="Times New Roman" pitchFamily="18" charset="0"/>
              </a:rPr>
              <a:t>đại</a:t>
            </a:r>
            <a:r>
              <a:rPr lang="en-US" sz="2400" b="1" dirty="0" smtClean="0">
                <a:latin typeface="+mj-lt"/>
                <a:cs typeface="Times New Roman" pitchFamily="18" charset="0"/>
              </a:rPr>
              <a:t> </a:t>
            </a:r>
            <a:r>
              <a:rPr lang="en-US" sz="2400" b="1" dirty="0" err="1" smtClean="0">
                <a:latin typeface="+mj-lt"/>
                <a:cs typeface="Times New Roman" pitchFamily="18" charset="0"/>
              </a:rPr>
              <a:t>diện</a:t>
            </a:r>
            <a:r>
              <a:rPr lang="en-US" sz="2400" b="1" dirty="0" smtClean="0">
                <a:latin typeface="+mj-lt"/>
                <a:cs typeface="Times New Roman" pitchFamily="18" charset="0"/>
              </a:rPr>
              <a:t> </a:t>
            </a:r>
            <a:r>
              <a:rPr lang="en-US" sz="2400" b="1" dirty="0" err="1" smtClean="0">
                <a:latin typeface="+mj-lt"/>
                <a:cs typeface="Times New Roman" pitchFamily="18" charset="0"/>
              </a:rPr>
              <a:t>lãnh</a:t>
            </a:r>
            <a:r>
              <a:rPr lang="en-US" sz="2400" b="1" dirty="0" smtClean="0">
                <a:latin typeface="+mj-lt"/>
                <a:cs typeface="Times New Roman" pitchFamily="18" charset="0"/>
              </a:rPr>
              <a:t> </a:t>
            </a:r>
            <a:r>
              <a:rPr lang="en-US" sz="2400" b="1" dirty="0" err="1" smtClean="0">
                <a:latin typeface="+mj-lt"/>
                <a:cs typeface="Times New Roman" pitchFamily="18" charset="0"/>
              </a:rPr>
              <a:t>đạo</a:t>
            </a:r>
            <a:r>
              <a:rPr lang="en-US" sz="2400" b="1" dirty="0" smtClean="0">
                <a:latin typeface="+mj-lt"/>
                <a:cs typeface="Times New Roman" pitchFamily="18" charset="0"/>
              </a:rPr>
              <a:t> UBND 8 </a:t>
            </a:r>
            <a:r>
              <a:rPr lang="en-US" sz="2400" b="1" dirty="0" err="1" smtClean="0">
                <a:latin typeface="+mj-lt"/>
                <a:cs typeface="Times New Roman" pitchFamily="18" charset="0"/>
              </a:rPr>
              <a:t>huyện</a:t>
            </a:r>
            <a:r>
              <a:rPr lang="en-US" sz="2400" b="1" dirty="0" smtClean="0">
                <a:latin typeface="+mj-lt"/>
                <a:cs typeface="Times New Roman" pitchFamily="18" charset="0"/>
              </a:rPr>
              <a:t>/</a:t>
            </a:r>
            <a:r>
              <a:rPr lang="en-US" sz="2400" b="1" dirty="0" err="1" smtClean="0">
                <a:latin typeface="+mj-lt"/>
                <a:cs typeface="Times New Roman" pitchFamily="18" charset="0"/>
              </a:rPr>
              <a:t>thành</a:t>
            </a:r>
            <a:r>
              <a:rPr lang="en-US" sz="2400" b="1" dirty="0" smtClean="0">
                <a:latin typeface="+mj-lt"/>
                <a:cs typeface="Times New Roman" pitchFamily="18" charset="0"/>
              </a:rPr>
              <a:t> </a:t>
            </a:r>
            <a:r>
              <a:rPr lang="en-US" sz="2400" b="1" dirty="0" err="1" smtClean="0">
                <a:latin typeface="+mj-lt"/>
                <a:cs typeface="Times New Roman" pitchFamily="18" charset="0"/>
              </a:rPr>
              <a:t>phố</a:t>
            </a:r>
            <a:r>
              <a:rPr lang="en-US" sz="2400" b="1" dirty="0" smtClean="0">
                <a:latin typeface="+mj-lt"/>
                <a:cs typeface="Times New Roman" pitchFamily="18" charset="0"/>
              </a:rPr>
              <a:t> </a:t>
            </a:r>
            <a:r>
              <a:rPr lang="en-US" sz="2400" b="1" dirty="0" err="1" smtClean="0">
                <a:latin typeface="+mj-lt"/>
                <a:cs typeface="Times New Roman" pitchFamily="18" charset="0"/>
              </a:rPr>
              <a:t>đợt</a:t>
            </a:r>
            <a:r>
              <a:rPr lang="en-US" sz="2400" b="1" dirty="0" smtClean="0">
                <a:latin typeface="+mj-lt"/>
                <a:cs typeface="Times New Roman" pitchFamily="18" charset="0"/>
              </a:rPr>
              <a:t> 1/2023</a:t>
            </a:r>
            <a:endParaRPr lang="en-US" sz="2400" b="1" dirty="0">
              <a:latin typeface="+mj-lt"/>
              <a:cs typeface="Times New Roman" pitchFamily="18" charset="0"/>
            </a:endParaRPr>
          </a:p>
        </p:txBody>
      </p:sp>
      <p:sp>
        <p:nvSpPr>
          <p:cNvPr id="2" name="Rectangle 1"/>
          <p:cNvSpPr/>
          <p:nvPr/>
        </p:nvSpPr>
        <p:spPr>
          <a:xfrm>
            <a:off x="381000" y="2362198"/>
            <a:ext cx="2286000" cy="396240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2400" i="1" dirty="0">
                <a:solidFill>
                  <a:schemeClr val="tx1">
                    <a:lumMod val="65000"/>
                    <a:lumOff val="35000"/>
                  </a:schemeClr>
                </a:solidFill>
                <a:latin typeface="Times New Roman" pitchFamily="18" charset="0"/>
                <a:cs typeface="Times New Roman" pitchFamily="18" charset="0"/>
              </a:rPr>
              <a:t>Các huyện, thành phố nhận bàn giao </a:t>
            </a:r>
            <a:r>
              <a:rPr lang="en-US" sz="2400" i="1" dirty="0" err="1" smtClean="0">
                <a:solidFill>
                  <a:schemeClr val="tx1">
                    <a:lumMod val="65000"/>
                    <a:lumOff val="35000"/>
                  </a:schemeClr>
                </a:solidFill>
                <a:latin typeface="Times New Roman" pitchFamily="18" charset="0"/>
                <a:cs typeface="Times New Roman" pitchFamily="18" charset="0"/>
              </a:rPr>
              <a:t>tổng</a:t>
            </a:r>
            <a:r>
              <a:rPr lang="en-US" sz="2400" i="1" dirty="0" smtClean="0">
                <a:solidFill>
                  <a:schemeClr val="tx1">
                    <a:lumMod val="65000"/>
                    <a:lumOff val="35000"/>
                  </a:schemeClr>
                </a:solidFill>
                <a:latin typeface="Times New Roman" pitchFamily="18" charset="0"/>
                <a:cs typeface="Times New Roman" pitchFamily="18" charset="0"/>
              </a:rPr>
              <a:t> </a:t>
            </a:r>
            <a:r>
              <a:rPr lang="en-US" sz="2400" i="1" dirty="0" err="1" smtClean="0">
                <a:solidFill>
                  <a:schemeClr val="tx1">
                    <a:lumMod val="65000"/>
                    <a:lumOff val="35000"/>
                  </a:schemeClr>
                </a:solidFill>
                <a:latin typeface="Times New Roman" pitchFamily="18" charset="0"/>
                <a:cs typeface="Times New Roman" pitchFamily="18" charset="0"/>
              </a:rPr>
              <a:t>số</a:t>
            </a:r>
            <a:r>
              <a:rPr lang="en-US" sz="2400" i="1" dirty="0" smtClean="0">
                <a:solidFill>
                  <a:schemeClr val="tx1">
                    <a:lumMod val="65000"/>
                    <a:lumOff val="35000"/>
                  </a:schemeClr>
                </a:solidFill>
                <a:latin typeface="Times New Roman" pitchFamily="18" charset="0"/>
                <a:cs typeface="Times New Roman" pitchFamily="18" charset="0"/>
              </a:rPr>
              <a:t> 176 </a:t>
            </a:r>
            <a:r>
              <a:rPr lang="en-US" sz="2400" i="1" dirty="0" err="1" smtClean="0">
                <a:solidFill>
                  <a:schemeClr val="tx1">
                    <a:lumMod val="65000"/>
                    <a:lumOff val="35000"/>
                  </a:schemeClr>
                </a:solidFill>
                <a:latin typeface="Times New Roman" pitchFamily="18" charset="0"/>
                <a:cs typeface="Times New Roman" pitchFamily="18" charset="0"/>
              </a:rPr>
              <a:t>chiếc</a:t>
            </a:r>
            <a:r>
              <a:rPr lang="en-US" sz="2400" i="1" dirty="0" smtClean="0">
                <a:solidFill>
                  <a:schemeClr val="tx1">
                    <a:lumMod val="65000"/>
                    <a:lumOff val="35000"/>
                  </a:schemeClr>
                </a:solidFill>
                <a:latin typeface="Times New Roman" pitchFamily="18" charset="0"/>
                <a:cs typeface="Times New Roman" pitchFamily="18" charset="0"/>
              </a:rPr>
              <a:t> </a:t>
            </a:r>
            <a:r>
              <a:rPr lang="vi-VN" sz="2400" i="1" dirty="0" smtClean="0">
                <a:solidFill>
                  <a:schemeClr val="tx1">
                    <a:lumMod val="65000"/>
                    <a:lumOff val="35000"/>
                  </a:schemeClr>
                </a:solidFill>
                <a:latin typeface="Times New Roman" pitchFamily="18" charset="0"/>
                <a:cs typeface="Times New Roman" pitchFamily="18" charset="0"/>
              </a:rPr>
              <a:t>điện </a:t>
            </a:r>
            <a:r>
              <a:rPr lang="vi-VN" sz="2400" i="1" dirty="0">
                <a:solidFill>
                  <a:schemeClr val="tx1">
                    <a:lumMod val="65000"/>
                    <a:lumOff val="35000"/>
                  </a:schemeClr>
                </a:solidFill>
                <a:latin typeface="Times New Roman" pitchFamily="18" charset="0"/>
                <a:cs typeface="Times New Roman" pitchFamily="18" charset="0"/>
              </a:rPr>
              <a:t>thoại để phân bổ cho xã thí điểm chuyển đổi số năm 2023</a:t>
            </a:r>
            <a:endParaRPr lang="vi-VN" sz="2400" dirty="0">
              <a:solidFill>
                <a:schemeClr val="tx1">
                  <a:lumMod val="65000"/>
                  <a:lumOff val="35000"/>
                </a:schemeClr>
              </a:solidFill>
              <a:latin typeface="Times New Roman" pitchFamily="18" charset="0"/>
              <a:cs typeface="Times New Roman" pitchFamily="18" charset="0"/>
            </a:endParaRPr>
          </a:p>
          <a:p>
            <a:pPr algn="ctr"/>
            <a:endParaRPr lang="en-US" sz="2400" dirty="0">
              <a:solidFill>
                <a:schemeClr val="tx2">
                  <a:lumMod val="60000"/>
                  <a:lumOff val="40000"/>
                </a:schemeClr>
              </a:solidFill>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362199"/>
            <a:ext cx="5778062" cy="3962401"/>
          </a:xfrm>
          <a:prstGeom prst="rect">
            <a:avLst/>
          </a:prstGeom>
        </p:spPr>
      </p:pic>
    </p:spTree>
    <p:extLst>
      <p:ext uri="{BB962C8B-B14F-4D97-AF65-F5344CB8AC3E}">
        <p14:creationId xmlns:p14="http://schemas.microsoft.com/office/powerpoint/2010/main" val="3236016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662" y="446690"/>
            <a:ext cx="8153400" cy="1752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latin typeface="+mj-lt"/>
                <a:cs typeface="Times New Roman" pitchFamily="18" charset="0"/>
              </a:rPr>
              <a:t>MỘT </a:t>
            </a:r>
            <a:r>
              <a:rPr lang="en-US" sz="2400" b="1" dirty="0">
                <a:latin typeface="+mj-lt"/>
                <a:cs typeface="Times New Roman" pitchFamily="18" charset="0"/>
              </a:rPr>
              <a:t>SỐ HÌNH ẢNH TẠI</a:t>
            </a:r>
          </a:p>
          <a:p>
            <a:pPr algn="ctr"/>
            <a:r>
              <a:rPr lang="en-US" sz="2400" b="1" dirty="0" err="1">
                <a:latin typeface="+mj-lt"/>
                <a:cs typeface="Times New Roman" pitchFamily="18" charset="0"/>
              </a:rPr>
              <a:t>Lễ</a:t>
            </a:r>
            <a:r>
              <a:rPr lang="en-US" sz="2400" b="1" dirty="0">
                <a:latin typeface="+mj-lt"/>
                <a:cs typeface="Times New Roman" pitchFamily="18" charset="0"/>
              </a:rPr>
              <a:t> </a:t>
            </a:r>
            <a:r>
              <a:rPr lang="en-US" sz="2400" b="1" dirty="0" err="1">
                <a:latin typeface="+mj-lt"/>
                <a:cs typeface="Times New Roman" pitchFamily="18" charset="0"/>
              </a:rPr>
              <a:t>bàn</a:t>
            </a:r>
            <a:r>
              <a:rPr lang="en-US" sz="2400" b="1" dirty="0">
                <a:latin typeface="+mj-lt"/>
                <a:cs typeface="Times New Roman" pitchFamily="18" charset="0"/>
              </a:rPr>
              <a:t> </a:t>
            </a:r>
            <a:r>
              <a:rPr lang="en-US" sz="2400" b="1" dirty="0" err="1">
                <a:latin typeface="+mj-lt"/>
                <a:cs typeface="Times New Roman" pitchFamily="18" charset="0"/>
              </a:rPr>
              <a:t>giao</a:t>
            </a:r>
            <a:r>
              <a:rPr lang="en-US" sz="2400" b="1" dirty="0">
                <a:latin typeface="+mj-lt"/>
                <a:cs typeface="Times New Roman" pitchFamily="18" charset="0"/>
              </a:rPr>
              <a:t> </a:t>
            </a:r>
            <a:r>
              <a:rPr lang="en-US" sz="2400" b="1" dirty="0" err="1">
                <a:latin typeface="+mj-lt"/>
                <a:cs typeface="Times New Roman" pitchFamily="18" charset="0"/>
              </a:rPr>
              <a:t>điện</a:t>
            </a:r>
            <a:r>
              <a:rPr lang="en-US" sz="2400" b="1" dirty="0">
                <a:latin typeface="+mj-lt"/>
                <a:cs typeface="Times New Roman" pitchFamily="18" charset="0"/>
              </a:rPr>
              <a:t> </a:t>
            </a:r>
            <a:r>
              <a:rPr lang="en-US" sz="2400" b="1" dirty="0" err="1">
                <a:latin typeface="+mj-lt"/>
                <a:cs typeface="Times New Roman" pitchFamily="18" charset="0"/>
              </a:rPr>
              <a:t>thoại</a:t>
            </a:r>
            <a:r>
              <a:rPr lang="en-US" sz="2400" b="1" dirty="0">
                <a:latin typeface="+mj-lt"/>
                <a:cs typeface="Times New Roman" pitchFamily="18" charset="0"/>
              </a:rPr>
              <a:t> </a:t>
            </a:r>
            <a:r>
              <a:rPr lang="en-US" sz="2400" b="1" dirty="0" err="1">
                <a:latin typeface="+mj-lt"/>
                <a:cs typeface="Times New Roman" pitchFamily="18" charset="0"/>
              </a:rPr>
              <a:t>thông</a:t>
            </a:r>
            <a:r>
              <a:rPr lang="en-US" sz="2400" b="1" dirty="0">
                <a:latin typeface="+mj-lt"/>
                <a:cs typeface="Times New Roman" pitchFamily="18" charset="0"/>
              </a:rPr>
              <a:t> minh </a:t>
            </a:r>
            <a:r>
              <a:rPr lang="en-US" sz="2400" b="1" dirty="0" err="1">
                <a:latin typeface="+mj-lt"/>
                <a:cs typeface="Times New Roman" pitchFamily="18" charset="0"/>
              </a:rPr>
              <a:t>cho</a:t>
            </a:r>
            <a:r>
              <a:rPr lang="en-US" sz="2400" b="1" dirty="0">
                <a:latin typeface="+mj-lt"/>
                <a:cs typeface="Times New Roman" pitchFamily="18" charset="0"/>
              </a:rPr>
              <a:t> </a:t>
            </a:r>
            <a:r>
              <a:rPr lang="en-US" sz="2400" b="1" dirty="0" err="1" smtClean="0">
                <a:latin typeface="+mj-lt"/>
                <a:cs typeface="Times New Roman" pitchFamily="18" charset="0"/>
              </a:rPr>
              <a:t>đại</a:t>
            </a:r>
            <a:r>
              <a:rPr lang="en-US" sz="2400" b="1" dirty="0" smtClean="0">
                <a:latin typeface="+mj-lt"/>
                <a:cs typeface="Times New Roman" pitchFamily="18" charset="0"/>
              </a:rPr>
              <a:t> </a:t>
            </a:r>
            <a:r>
              <a:rPr lang="en-US" sz="2400" b="1" dirty="0" err="1" smtClean="0">
                <a:latin typeface="+mj-lt"/>
                <a:cs typeface="Times New Roman" pitchFamily="18" charset="0"/>
              </a:rPr>
              <a:t>diện</a:t>
            </a:r>
            <a:r>
              <a:rPr lang="en-US" sz="2400" b="1" dirty="0" smtClean="0">
                <a:latin typeface="+mj-lt"/>
                <a:cs typeface="Times New Roman" pitchFamily="18" charset="0"/>
              </a:rPr>
              <a:t> </a:t>
            </a:r>
            <a:r>
              <a:rPr lang="en-US" sz="2400" b="1" dirty="0" err="1" smtClean="0">
                <a:latin typeface="+mj-lt"/>
                <a:cs typeface="Times New Roman" pitchFamily="18" charset="0"/>
              </a:rPr>
              <a:t>lãnh</a:t>
            </a:r>
            <a:r>
              <a:rPr lang="en-US" sz="2400" b="1" dirty="0" smtClean="0">
                <a:latin typeface="+mj-lt"/>
                <a:cs typeface="Times New Roman" pitchFamily="18" charset="0"/>
              </a:rPr>
              <a:t> </a:t>
            </a:r>
            <a:r>
              <a:rPr lang="en-US" sz="2400" b="1" dirty="0" err="1" smtClean="0">
                <a:latin typeface="+mj-lt"/>
                <a:cs typeface="Times New Roman" pitchFamily="18" charset="0"/>
              </a:rPr>
              <a:t>đạo</a:t>
            </a:r>
            <a:r>
              <a:rPr lang="en-US" sz="2400" b="1" dirty="0" smtClean="0">
                <a:latin typeface="+mj-lt"/>
                <a:cs typeface="Times New Roman" pitchFamily="18" charset="0"/>
              </a:rPr>
              <a:t> UBND 8 </a:t>
            </a:r>
            <a:r>
              <a:rPr lang="en-US" sz="2400" b="1" dirty="0" err="1" smtClean="0">
                <a:latin typeface="+mj-lt"/>
                <a:cs typeface="Times New Roman" pitchFamily="18" charset="0"/>
              </a:rPr>
              <a:t>huyện</a:t>
            </a:r>
            <a:r>
              <a:rPr lang="en-US" sz="2400" b="1" dirty="0" smtClean="0">
                <a:latin typeface="+mj-lt"/>
                <a:cs typeface="Times New Roman" pitchFamily="18" charset="0"/>
              </a:rPr>
              <a:t>/</a:t>
            </a:r>
            <a:r>
              <a:rPr lang="en-US" sz="2400" b="1" dirty="0" err="1" smtClean="0">
                <a:latin typeface="+mj-lt"/>
                <a:cs typeface="Times New Roman" pitchFamily="18" charset="0"/>
              </a:rPr>
              <a:t>thành</a:t>
            </a:r>
            <a:r>
              <a:rPr lang="en-US" sz="2400" b="1" dirty="0" smtClean="0">
                <a:latin typeface="+mj-lt"/>
                <a:cs typeface="Times New Roman" pitchFamily="18" charset="0"/>
              </a:rPr>
              <a:t> </a:t>
            </a:r>
            <a:r>
              <a:rPr lang="en-US" sz="2400" b="1" dirty="0" err="1" smtClean="0">
                <a:latin typeface="+mj-lt"/>
                <a:cs typeface="Times New Roman" pitchFamily="18" charset="0"/>
              </a:rPr>
              <a:t>phố</a:t>
            </a:r>
            <a:r>
              <a:rPr lang="en-US" sz="2400" b="1" dirty="0" smtClean="0">
                <a:latin typeface="+mj-lt"/>
                <a:cs typeface="Times New Roman" pitchFamily="18" charset="0"/>
              </a:rPr>
              <a:t> </a:t>
            </a:r>
            <a:r>
              <a:rPr lang="en-US" sz="2400" b="1" dirty="0" err="1" smtClean="0">
                <a:latin typeface="+mj-lt"/>
                <a:cs typeface="Times New Roman" pitchFamily="18" charset="0"/>
              </a:rPr>
              <a:t>đợt</a:t>
            </a:r>
            <a:r>
              <a:rPr lang="en-US" sz="2400" b="1" dirty="0" smtClean="0">
                <a:latin typeface="+mj-lt"/>
                <a:cs typeface="Times New Roman" pitchFamily="18" charset="0"/>
              </a:rPr>
              <a:t> 1/2023</a:t>
            </a:r>
            <a:endParaRPr lang="en-US" sz="2400" b="1" dirty="0">
              <a:latin typeface="+mj-lt"/>
              <a:cs typeface="Times New Roman" pitchFamily="18" charset="0"/>
            </a:endParaRPr>
          </a:p>
        </p:txBody>
      </p:sp>
      <p:sp>
        <p:nvSpPr>
          <p:cNvPr id="2" name="Rectangle 1"/>
          <p:cNvSpPr/>
          <p:nvPr/>
        </p:nvSpPr>
        <p:spPr>
          <a:xfrm>
            <a:off x="381000" y="2391102"/>
            <a:ext cx="2514600" cy="396240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i="1" dirty="0" err="1" smtClean="0">
                <a:solidFill>
                  <a:schemeClr val="tx1">
                    <a:lumMod val="65000"/>
                    <a:lumOff val="35000"/>
                  </a:schemeClr>
                </a:solidFill>
                <a:latin typeface="Times New Roman" pitchFamily="18" charset="0"/>
                <a:cs typeface="Times New Roman" pitchFamily="18" charset="0"/>
              </a:rPr>
              <a:t>Sở</a:t>
            </a:r>
            <a:r>
              <a:rPr lang="en-US" sz="2400" i="1" dirty="0" smtClean="0">
                <a:solidFill>
                  <a:schemeClr val="tx1">
                    <a:lumMod val="65000"/>
                    <a:lumOff val="35000"/>
                  </a:schemeClr>
                </a:solidFill>
                <a:latin typeface="Times New Roman" pitchFamily="18" charset="0"/>
                <a:cs typeface="Times New Roman" pitchFamily="18" charset="0"/>
              </a:rPr>
              <a:t> </a:t>
            </a:r>
            <a:r>
              <a:rPr lang="en-US" sz="2400" i="1" dirty="0" err="1" smtClean="0">
                <a:solidFill>
                  <a:schemeClr val="tx1">
                    <a:lumMod val="65000"/>
                    <a:lumOff val="35000"/>
                  </a:schemeClr>
                </a:solidFill>
                <a:latin typeface="Times New Roman" pitchFamily="18" charset="0"/>
                <a:cs typeface="Times New Roman" pitchFamily="18" charset="0"/>
              </a:rPr>
              <a:t>Thông</a:t>
            </a:r>
            <a:r>
              <a:rPr lang="en-US" sz="2400" i="1" dirty="0" smtClean="0">
                <a:solidFill>
                  <a:schemeClr val="tx1">
                    <a:lumMod val="65000"/>
                    <a:lumOff val="35000"/>
                  </a:schemeClr>
                </a:solidFill>
                <a:latin typeface="Times New Roman" pitchFamily="18" charset="0"/>
                <a:cs typeface="Times New Roman" pitchFamily="18" charset="0"/>
              </a:rPr>
              <a:t> tin </a:t>
            </a:r>
            <a:r>
              <a:rPr lang="en-US" sz="2400" i="1" dirty="0" err="1" smtClean="0">
                <a:solidFill>
                  <a:schemeClr val="tx1">
                    <a:lumMod val="65000"/>
                    <a:lumOff val="35000"/>
                  </a:schemeClr>
                </a:solidFill>
                <a:latin typeface="Times New Roman" pitchFamily="18" charset="0"/>
                <a:cs typeface="Times New Roman" pitchFamily="18" charset="0"/>
              </a:rPr>
              <a:t>và</a:t>
            </a:r>
            <a:r>
              <a:rPr lang="en-US" sz="2400" i="1" dirty="0" smtClean="0">
                <a:solidFill>
                  <a:schemeClr val="tx1">
                    <a:lumMod val="65000"/>
                    <a:lumOff val="35000"/>
                  </a:schemeClr>
                </a:solidFill>
                <a:latin typeface="Times New Roman" pitchFamily="18" charset="0"/>
                <a:cs typeface="Times New Roman" pitchFamily="18" charset="0"/>
              </a:rPr>
              <a:t> </a:t>
            </a:r>
            <a:r>
              <a:rPr lang="en-US" sz="2400" i="1" dirty="0" err="1" smtClean="0">
                <a:solidFill>
                  <a:schemeClr val="tx1">
                    <a:lumMod val="65000"/>
                    <a:lumOff val="35000"/>
                  </a:schemeClr>
                </a:solidFill>
                <a:latin typeface="Times New Roman" pitchFamily="18" charset="0"/>
                <a:cs typeface="Times New Roman" pitchFamily="18" charset="0"/>
              </a:rPr>
              <a:t>Truyền</a:t>
            </a:r>
            <a:r>
              <a:rPr lang="en-US" sz="2400" i="1" dirty="0" smtClean="0">
                <a:solidFill>
                  <a:schemeClr val="tx1">
                    <a:lumMod val="65000"/>
                    <a:lumOff val="35000"/>
                  </a:schemeClr>
                </a:solidFill>
                <a:latin typeface="Times New Roman" pitchFamily="18" charset="0"/>
                <a:cs typeface="Times New Roman" pitchFamily="18" charset="0"/>
              </a:rPr>
              <a:t> </a:t>
            </a:r>
            <a:r>
              <a:rPr lang="en-US" sz="2400" i="1" dirty="0" err="1" smtClean="0">
                <a:solidFill>
                  <a:schemeClr val="tx1">
                    <a:lumMod val="65000"/>
                    <a:lumOff val="35000"/>
                  </a:schemeClr>
                </a:solidFill>
                <a:latin typeface="Times New Roman" pitchFamily="18" charset="0"/>
                <a:cs typeface="Times New Roman" pitchFamily="18" charset="0"/>
              </a:rPr>
              <a:t>thông</a:t>
            </a:r>
            <a:r>
              <a:rPr lang="en-US" sz="2400" i="1" dirty="0" smtClean="0">
                <a:solidFill>
                  <a:schemeClr val="tx1">
                    <a:lumMod val="65000"/>
                    <a:lumOff val="35000"/>
                  </a:schemeClr>
                </a:solidFill>
                <a:latin typeface="Times New Roman" pitchFamily="18" charset="0"/>
                <a:cs typeface="Times New Roman" pitchFamily="18" charset="0"/>
              </a:rPr>
              <a:t> </a:t>
            </a:r>
            <a:r>
              <a:rPr lang="en-US" sz="2400" i="1" dirty="0" err="1" smtClean="0">
                <a:solidFill>
                  <a:schemeClr val="tx1">
                    <a:lumMod val="65000"/>
                    <a:lumOff val="35000"/>
                  </a:schemeClr>
                </a:solidFill>
                <a:latin typeface="Times New Roman" pitchFamily="18" charset="0"/>
                <a:cs typeface="Times New Roman" pitchFamily="18" charset="0"/>
              </a:rPr>
              <a:t>cùng</a:t>
            </a:r>
            <a:r>
              <a:rPr lang="en-US" sz="2400" i="1" dirty="0" smtClean="0">
                <a:solidFill>
                  <a:schemeClr val="tx1">
                    <a:lumMod val="65000"/>
                    <a:lumOff val="35000"/>
                  </a:schemeClr>
                </a:solidFill>
                <a:latin typeface="Times New Roman" pitchFamily="18" charset="0"/>
                <a:cs typeface="Times New Roman" pitchFamily="18" charset="0"/>
              </a:rPr>
              <a:t> </a:t>
            </a:r>
            <a:r>
              <a:rPr lang="en-US" sz="2400" i="1" dirty="0" err="1" smtClean="0">
                <a:solidFill>
                  <a:schemeClr val="tx1">
                    <a:lumMod val="65000"/>
                    <a:lumOff val="35000"/>
                  </a:schemeClr>
                </a:solidFill>
                <a:latin typeface="Times New Roman" pitchFamily="18" charset="0"/>
                <a:cs typeface="Times New Roman" pitchFamily="18" charset="0"/>
              </a:rPr>
              <a:t>đại</a:t>
            </a:r>
            <a:r>
              <a:rPr lang="en-US" sz="2400" i="1" dirty="0" smtClean="0">
                <a:solidFill>
                  <a:schemeClr val="tx1">
                    <a:lumMod val="65000"/>
                    <a:lumOff val="35000"/>
                  </a:schemeClr>
                </a:solidFill>
                <a:latin typeface="Times New Roman" pitchFamily="18" charset="0"/>
                <a:cs typeface="Times New Roman" pitchFamily="18" charset="0"/>
              </a:rPr>
              <a:t> </a:t>
            </a:r>
            <a:r>
              <a:rPr lang="en-US" sz="2400" i="1" dirty="0" err="1" smtClean="0">
                <a:solidFill>
                  <a:schemeClr val="tx1">
                    <a:lumMod val="65000"/>
                    <a:lumOff val="35000"/>
                  </a:schemeClr>
                </a:solidFill>
                <a:latin typeface="Times New Roman" pitchFamily="18" charset="0"/>
                <a:cs typeface="Times New Roman" pitchFamily="18" charset="0"/>
              </a:rPr>
              <a:t>diện</a:t>
            </a:r>
            <a:r>
              <a:rPr lang="en-US" sz="2400" i="1" dirty="0" smtClean="0">
                <a:solidFill>
                  <a:schemeClr val="tx1">
                    <a:lumMod val="65000"/>
                    <a:lumOff val="35000"/>
                  </a:schemeClr>
                </a:solidFill>
                <a:latin typeface="Times New Roman" pitchFamily="18" charset="0"/>
                <a:cs typeface="Times New Roman" pitchFamily="18" charset="0"/>
              </a:rPr>
              <a:t> </a:t>
            </a:r>
            <a:r>
              <a:rPr lang="en-US" sz="2400" i="1" dirty="0">
                <a:solidFill>
                  <a:schemeClr val="tx1">
                    <a:lumMod val="65000"/>
                    <a:lumOff val="35000"/>
                  </a:schemeClr>
                </a:solidFill>
                <a:latin typeface="Times New Roman" pitchFamily="18" charset="0"/>
                <a:cs typeface="Times New Roman" pitchFamily="18" charset="0"/>
              </a:rPr>
              <a:t>c</a:t>
            </a:r>
            <a:r>
              <a:rPr lang="vi-VN" sz="2400" i="1" dirty="0" smtClean="0">
                <a:solidFill>
                  <a:schemeClr val="tx1">
                    <a:lumMod val="65000"/>
                    <a:lumOff val="35000"/>
                  </a:schemeClr>
                </a:solidFill>
                <a:latin typeface="Times New Roman" pitchFamily="18" charset="0"/>
                <a:cs typeface="Times New Roman" pitchFamily="18" charset="0"/>
              </a:rPr>
              <a:t>ác </a:t>
            </a:r>
            <a:r>
              <a:rPr lang="vi-VN" sz="2400" i="1" dirty="0">
                <a:solidFill>
                  <a:schemeClr val="tx1">
                    <a:lumMod val="65000"/>
                    <a:lumOff val="35000"/>
                  </a:schemeClr>
                </a:solidFill>
                <a:latin typeface="Times New Roman" pitchFamily="18" charset="0"/>
                <a:cs typeface="Times New Roman" pitchFamily="18" charset="0"/>
              </a:rPr>
              <a:t>huyện, thành phố </a:t>
            </a:r>
            <a:r>
              <a:rPr lang="en-US" sz="2400" i="1" dirty="0" err="1" smtClean="0">
                <a:solidFill>
                  <a:schemeClr val="tx1">
                    <a:lumMod val="65000"/>
                    <a:lumOff val="35000"/>
                  </a:schemeClr>
                </a:solidFill>
                <a:latin typeface="Times New Roman" pitchFamily="18" charset="0"/>
                <a:cs typeface="Times New Roman" pitchFamily="18" charset="0"/>
              </a:rPr>
              <a:t>ký</a:t>
            </a:r>
            <a:r>
              <a:rPr lang="en-US" sz="2400" i="1" dirty="0" smtClean="0">
                <a:solidFill>
                  <a:schemeClr val="tx1">
                    <a:lumMod val="65000"/>
                    <a:lumOff val="35000"/>
                  </a:schemeClr>
                </a:solidFill>
                <a:latin typeface="Times New Roman" pitchFamily="18" charset="0"/>
                <a:cs typeface="Times New Roman" pitchFamily="18" charset="0"/>
              </a:rPr>
              <a:t> </a:t>
            </a:r>
            <a:r>
              <a:rPr lang="en-US" sz="2400" i="1" dirty="0" err="1" smtClean="0">
                <a:solidFill>
                  <a:schemeClr val="tx1">
                    <a:lumMod val="65000"/>
                    <a:lumOff val="35000"/>
                  </a:schemeClr>
                </a:solidFill>
                <a:latin typeface="Times New Roman" pitchFamily="18" charset="0"/>
                <a:cs typeface="Times New Roman" pitchFamily="18" charset="0"/>
              </a:rPr>
              <a:t>biên</a:t>
            </a:r>
            <a:r>
              <a:rPr lang="en-US" sz="2400" i="1" dirty="0" smtClean="0">
                <a:solidFill>
                  <a:schemeClr val="tx1">
                    <a:lumMod val="65000"/>
                    <a:lumOff val="35000"/>
                  </a:schemeClr>
                </a:solidFill>
                <a:latin typeface="Times New Roman" pitchFamily="18" charset="0"/>
                <a:cs typeface="Times New Roman" pitchFamily="18" charset="0"/>
              </a:rPr>
              <a:t> </a:t>
            </a:r>
            <a:r>
              <a:rPr lang="en-US" sz="2400" i="1" dirty="0" err="1" smtClean="0">
                <a:solidFill>
                  <a:schemeClr val="tx1">
                    <a:lumMod val="65000"/>
                    <a:lumOff val="35000"/>
                  </a:schemeClr>
                </a:solidFill>
                <a:latin typeface="Times New Roman" pitchFamily="18" charset="0"/>
                <a:cs typeface="Times New Roman" pitchFamily="18" charset="0"/>
              </a:rPr>
              <a:t>bản</a:t>
            </a:r>
            <a:r>
              <a:rPr lang="vi-VN" sz="2400" i="1" dirty="0" smtClean="0">
                <a:solidFill>
                  <a:schemeClr val="tx1">
                    <a:lumMod val="65000"/>
                    <a:lumOff val="35000"/>
                  </a:schemeClr>
                </a:solidFill>
                <a:latin typeface="Times New Roman" pitchFamily="18" charset="0"/>
                <a:cs typeface="Times New Roman" pitchFamily="18" charset="0"/>
              </a:rPr>
              <a:t> </a:t>
            </a:r>
            <a:r>
              <a:rPr lang="vi-VN" sz="2400" i="1" dirty="0">
                <a:solidFill>
                  <a:schemeClr val="tx1">
                    <a:lumMod val="65000"/>
                    <a:lumOff val="35000"/>
                  </a:schemeClr>
                </a:solidFill>
                <a:latin typeface="Times New Roman" pitchFamily="18" charset="0"/>
                <a:cs typeface="Times New Roman" pitchFamily="18" charset="0"/>
              </a:rPr>
              <a:t>bàn giao </a:t>
            </a:r>
            <a:r>
              <a:rPr lang="en-US" sz="2400" i="1" dirty="0">
                <a:solidFill>
                  <a:schemeClr val="tx1">
                    <a:lumMod val="65000"/>
                    <a:lumOff val="35000"/>
                  </a:schemeClr>
                </a:solidFill>
                <a:latin typeface="Times New Roman" pitchFamily="18" charset="0"/>
                <a:cs typeface="Times New Roman" pitchFamily="18" charset="0"/>
              </a:rPr>
              <a:t>đ</a:t>
            </a:r>
            <a:r>
              <a:rPr lang="vi-VN" sz="2400" i="1" dirty="0" smtClean="0">
                <a:solidFill>
                  <a:schemeClr val="tx1">
                    <a:lumMod val="65000"/>
                    <a:lumOff val="35000"/>
                  </a:schemeClr>
                </a:solidFill>
                <a:latin typeface="Times New Roman" pitchFamily="18" charset="0"/>
                <a:cs typeface="Times New Roman" pitchFamily="18" charset="0"/>
              </a:rPr>
              <a:t>iện thoại</a:t>
            </a:r>
            <a:r>
              <a:rPr lang="en-US" sz="2400" i="1" dirty="0" smtClean="0">
                <a:solidFill>
                  <a:schemeClr val="tx1">
                    <a:lumMod val="65000"/>
                    <a:lumOff val="35000"/>
                  </a:schemeClr>
                </a:solidFill>
                <a:latin typeface="Times New Roman" pitchFamily="18" charset="0"/>
                <a:cs typeface="Times New Roman" pitchFamily="18" charset="0"/>
              </a:rPr>
              <a:t> </a:t>
            </a:r>
            <a:r>
              <a:rPr lang="en-US" sz="2400" i="1" dirty="0" err="1" smtClean="0">
                <a:solidFill>
                  <a:schemeClr val="tx1">
                    <a:lumMod val="65000"/>
                    <a:lumOff val="35000"/>
                  </a:schemeClr>
                </a:solidFill>
                <a:latin typeface="Times New Roman" pitchFamily="18" charset="0"/>
                <a:cs typeface="Times New Roman" pitchFamily="18" charset="0"/>
              </a:rPr>
              <a:t>thông</a:t>
            </a:r>
            <a:r>
              <a:rPr lang="en-US" sz="2400" i="1" dirty="0" smtClean="0">
                <a:solidFill>
                  <a:schemeClr val="tx1">
                    <a:lumMod val="65000"/>
                    <a:lumOff val="35000"/>
                  </a:schemeClr>
                </a:solidFill>
                <a:latin typeface="Times New Roman" pitchFamily="18" charset="0"/>
                <a:cs typeface="Times New Roman" pitchFamily="18" charset="0"/>
              </a:rPr>
              <a:t> minh</a:t>
            </a:r>
            <a:r>
              <a:rPr lang="vi-VN" sz="2400" i="1" dirty="0" smtClean="0">
                <a:solidFill>
                  <a:schemeClr val="tx1">
                    <a:lumMod val="65000"/>
                    <a:lumOff val="35000"/>
                  </a:schemeClr>
                </a:solidFill>
                <a:latin typeface="Times New Roman" pitchFamily="18" charset="0"/>
                <a:cs typeface="Times New Roman" pitchFamily="18" charset="0"/>
              </a:rPr>
              <a:t> </a:t>
            </a:r>
            <a:r>
              <a:rPr lang="vi-VN" sz="2400" i="1" dirty="0">
                <a:solidFill>
                  <a:schemeClr val="tx1">
                    <a:lumMod val="65000"/>
                    <a:lumOff val="35000"/>
                  </a:schemeClr>
                </a:solidFill>
                <a:latin typeface="Times New Roman" pitchFamily="18" charset="0"/>
                <a:cs typeface="Times New Roman" pitchFamily="18" charset="0"/>
              </a:rPr>
              <a:t>để phân bổ cho xã thí điểm chuyển đổi số năm 2023</a:t>
            </a:r>
            <a:endParaRPr lang="vi-VN" sz="2400" dirty="0">
              <a:solidFill>
                <a:schemeClr val="tx1">
                  <a:lumMod val="65000"/>
                  <a:lumOff val="35000"/>
                </a:schemeClr>
              </a:solidFill>
              <a:latin typeface="Times New Roman" pitchFamily="18" charset="0"/>
              <a:cs typeface="Times New Roman" pitchFamily="18" charset="0"/>
            </a:endParaRPr>
          </a:p>
          <a:p>
            <a:pPr algn="ctr"/>
            <a:endParaRPr lang="en-US" sz="2000" dirty="0">
              <a:solidFill>
                <a:schemeClr val="tx2">
                  <a:lumMod val="60000"/>
                  <a:lumOff val="40000"/>
                </a:schemeClr>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391102"/>
            <a:ext cx="5585087" cy="3962401"/>
          </a:xfrm>
          <a:prstGeom prst="rect">
            <a:avLst/>
          </a:prstGeom>
        </p:spPr>
      </p:pic>
    </p:spTree>
    <p:extLst>
      <p:ext uri="{BB962C8B-B14F-4D97-AF65-F5344CB8AC3E}">
        <p14:creationId xmlns:p14="http://schemas.microsoft.com/office/powerpoint/2010/main" val="2593010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4421" y="2133600"/>
            <a:ext cx="8153400" cy="3733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907712" y="2292340"/>
            <a:ext cx="744681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dirty="0"/>
              <a:t>1. </a:t>
            </a:r>
            <a:r>
              <a:rPr lang="en-US" sz="2000" dirty="0" err="1"/>
              <a:t>Chương</a:t>
            </a:r>
            <a:r>
              <a:rPr lang="en-US" sz="2000" dirty="0"/>
              <a:t> </a:t>
            </a:r>
            <a:r>
              <a:rPr lang="en-US" sz="2000" dirty="0" err="1"/>
              <a:t>trình</a:t>
            </a:r>
            <a:r>
              <a:rPr lang="en-US" sz="2000" dirty="0"/>
              <a:t> </a:t>
            </a:r>
            <a:r>
              <a:rPr lang="en-US" sz="2000" dirty="0" err="1"/>
              <a:t>hỗ</a:t>
            </a:r>
            <a:r>
              <a:rPr lang="en-US" sz="2000" dirty="0"/>
              <a:t> </a:t>
            </a:r>
            <a:r>
              <a:rPr lang="en-US" sz="2000" dirty="0" err="1"/>
              <a:t>trợ</a:t>
            </a:r>
            <a:r>
              <a:rPr lang="en-US" sz="2000" dirty="0"/>
              <a:t> </a:t>
            </a:r>
            <a:r>
              <a:rPr lang="en-US" sz="2000" dirty="0" err="1"/>
              <a:t>điện</a:t>
            </a:r>
            <a:r>
              <a:rPr lang="en-US" sz="2000" dirty="0"/>
              <a:t> </a:t>
            </a:r>
            <a:r>
              <a:rPr lang="en-US" sz="2000" dirty="0" err="1"/>
              <a:t>thoại</a:t>
            </a:r>
            <a:r>
              <a:rPr lang="en-US" sz="2000" dirty="0"/>
              <a:t> </a:t>
            </a:r>
            <a:r>
              <a:rPr lang="en-US" sz="2000" dirty="0" err="1"/>
              <a:t>thông</a:t>
            </a:r>
            <a:r>
              <a:rPr lang="en-US" sz="2000" dirty="0"/>
              <a:t> minh </a:t>
            </a:r>
            <a:r>
              <a:rPr lang="en-US" sz="2000" dirty="0" err="1"/>
              <a:t>tại</a:t>
            </a:r>
            <a:r>
              <a:rPr lang="en-US" sz="2000" dirty="0"/>
              <a:t> </a:t>
            </a:r>
            <a:r>
              <a:rPr lang="en-US" sz="2000" dirty="0" err="1"/>
              <a:t>Bắc</a:t>
            </a:r>
            <a:r>
              <a:rPr lang="en-US" sz="2000" dirty="0"/>
              <a:t> </a:t>
            </a:r>
            <a:r>
              <a:rPr lang="en-US" sz="2000" dirty="0" err="1"/>
              <a:t>Kạn</a:t>
            </a:r>
            <a:r>
              <a:rPr lang="en-US" sz="2000" dirty="0"/>
              <a:t> </a:t>
            </a:r>
            <a:r>
              <a:rPr lang="en-US" sz="2000" dirty="0" err="1"/>
              <a:t>thu</a:t>
            </a:r>
            <a:r>
              <a:rPr lang="en-US" sz="2000" dirty="0"/>
              <a:t> </a:t>
            </a:r>
            <a:r>
              <a:rPr lang="en-US" sz="2000" dirty="0" err="1"/>
              <a:t>được</a:t>
            </a:r>
            <a:r>
              <a:rPr lang="en-US" sz="2000" dirty="0"/>
              <a:t> </a:t>
            </a:r>
            <a:r>
              <a:rPr lang="en-US" sz="2000" dirty="0" err="1"/>
              <a:t>một</a:t>
            </a:r>
            <a:r>
              <a:rPr lang="en-US" sz="2000" dirty="0"/>
              <a:t> con </a:t>
            </a:r>
            <a:r>
              <a:rPr lang="en-US" sz="2000" dirty="0" err="1"/>
              <a:t>số</a:t>
            </a:r>
            <a:r>
              <a:rPr lang="en-US" sz="2000" dirty="0"/>
              <a:t> </a:t>
            </a:r>
            <a:r>
              <a:rPr lang="en-US" sz="2000" dirty="0" err="1"/>
              <a:t>ủng</a:t>
            </a:r>
            <a:r>
              <a:rPr lang="en-US" sz="2000" dirty="0"/>
              <a:t> </a:t>
            </a:r>
            <a:r>
              <a:rPr lang="en-US" sz="2000" dirty="0" err="1"/>
              <a:t>hộ</a:t>
            </a:r>
            <a:r>
              <a:rPr lang="en-US" sz="2000" dirty="0"/>
              <a:t> </a:t>
            </a:r>
            <a:r>
              <a:rPr lang="en-US" sz="2000" dirty="0" err="1"/>
              <a:t>chưa</a:t>
            </a:r>
            <a:r>
              <a:rPr lang="en-US" sz="2000" dirty="0"/>
              <a:t> </a:t>
            </a:r>
            <a:r>
              <a:rPr lang="en-US" sz="2000" dirty="0" err="1"/>
              <a:t>phải</a:t>
            </a:r>
            <a:r>
              <a:rPr lang="en-US" sz="2000" dirty="0"/>
              <a:t> </a:t>
            </a:r>
            <a:r>
              <a:rPr lang="en-US" sz="2000" dirty="0" err="1"/>
              <a:t>là</a:t>
            </a:r>
            <a:r>
              <a:rPr lang="en-US" sz="2000" dirty="0"/>
              <a:t> </a:t>
            </a:r>
            <a:r>
              <a:rPr lang="en-US" sz="2000" dirty="0" err="1"/>
              <a:t>lớn</a:t>
            </a:r>
            <a:r>
              <a:rPr lang="en-US" sz="2000" dirty="0"/>
              <a:t>, </a:t>
            </a:r>
            <a:r>
              <a:rPr lang="en-US" sz="2000" dirty="0" err="1"/>
              <a:t>chưa</a:t>
            </a:r>
            <a:r>
              <a:rPr lang="en-US" sz="2000" dirty="0"/>
              <a:t> </a:t>
            </a:r>
            <a:r>
              <a:rPr lang="en-US" sz="2000" dirty="0" err="1"/>
              <a:t>đáp</a:t>
            </a:r>
            <a:r>
              <a:rPr lang="en-US" sz="2000" dirty="0"/>
              <a:t> </a:t>
            </a:r>
            <a:r>
              <a:rPr lang="en-US" sz="2000" dirty="0" err="1"/>
              <a:t>ứng</a:t>
            </a:r>
            <a:r>
              <a:rPr lang="en-US" sz="2000" dirty="0"/>
              <a:t> </a:t>
            </a:r>
            <a:r>
              <a:rPr lang="en-US" sz="2000" dirty="0" err="1"/>
              <a:t>nhu</a:t>
            </a:r>
            <a:r>
              <a:rPr lang="en-US" sz="2000" dirty="0"/>
              <a:t> </a:t>
            </a:r>
            <a:r>
              <a:rPr lang="en-US" sz="2000" dirty="0" err="1"/>
              <a:t>cầu</a:t>
            </a:r>
            <a:r>
              <a:rPr lang="en-US" sz="2000" dirty="0"/>
              <a:t> </a:t>
            </a:r>
            <a:r>
              <a:rPr lang="en-US" sz="2000" dirty="0" err="1"/>
              <a:t>thực</a:t>
            </a:r>
            <a:r>
              <a:rPr lang="en-US" sz="2000" dirty="0"/>
              <a:t> </a:t>
            </a:r>
            <a:r>
              <a:rPr lang="en-US" sz="2000" dirty="0" err="1"/>
              <a:t>tế</a:t>
            </a:r>
            <a:r>
              <a:rPr lang="en-US" sz="2000" dirty="0"/>
              <a:t> </a:t>
            </a:r>
            <a:r>
              <a:rPr lang="en-US" sz="2000" dirty="0" err="1"/>
              <a:t>của</a:t>
            </a:r>
            <a:r>
              <a:rPr lang="en-US" sz="2000" dirty="0"/>
              <a:t> </a:t>
            </a:r>
            <a:r>
              <a:rPr lang="en-US" sz="2000" dirty="0" err="1"/>
              <a:t>người</a:t>
            </a:r>
            <a:r>
              <a:rPr lang="en-US" sz="2000" dirty="0"/>
              <a:t> </a:t>
            </a:r>
            <a:r>
              <a:rPr lang="en-US" sz="2000" dirty="0" err="1"/>
              <a:t>dân</a:t>
            </a:r>
            <a:r>
              <a:rPr lang="en-US" sz="2000" dirty="0"/>
              <a:t> </a:t>
            </a:r>
            <a:r>
              <a:rPr lang="en-US" sz="2000" dirty="0" err="1"/>
              <a:t>nhưng</a:t>
            </a:r>
            <a:r>
              <a:rPr lang="en-US" sz="2000" dirty="0"/>
              <a:t> </a:t>
            </a:r>
            <a:r>
              <a:rPr lang="en-US" sz="2000" dirty="0" err="1"/>
              <a:t>rất</a:t>
            </a:r>
            <a:r>
              <a:rPr lang="en-US" sz="2000" dirty="0"/>
              <a:t> </a:t>
            </a:r>
            <a:r>
              <a:rPr lang="en-US" sz="2000" dirty="0" err="1"/>
              <a:t>đáng</a:t>
            </a:r>
            <a:r>
              <a:rPr lang="en-US" sz="2000" dirty="0"/>
              <a:t> </a:t>
            </a:r>
            <a:r>
              <a:rPr lang="en-US" sz="2000" dirty="0" err="1"/>
              <a:t>trân</a:t>
            </a:r>
            <a:r>
              <a:rPr lang="en-US" sz="2000" dirty="0"/>
              <a:t> </a:t>
            </a:r>
            <a:r>
              <a:rPr lang="en-US" sz="2000" dirty="0" err="1"/>
              <a:t>trọng</a:t>
            </a:r>
            <a:r>
              <a:rPr lang="en-US" sz="2000" dirty="0"/>
              <a:t> </a:t>
            </a:r>
            <a:r>
              <a:rPr lang="en-US" sz="2000" dirty="0" err="1"/>
              <a:t>đối</a:t>
            </a:r>
            <a:r>
              <a:rPr lang="en-US" sz="2000" dirty="0"/>
              <a:t> </a:t>
            </a:r>
            <a:r>
              <a:rPr lang="en-US" sz="2000" dirty="0" err="1"/>
              <a:t>với</a:t>
            </a:r>
            <a:r>
              <a:rPr lang="en-US" sz="2000" dirty="0"/>
              <a:t> </a:t>
            </a:r>
            <a:r>
              <a:rPr lang="en-US" sz="2000" dirty="0" err="1"/>
              <a:t>một</a:t>
            </a:r>
            <a:r>
              <a:rPr lang="en-US" sz="2000" dirty="0"/>
              <a:t> </a:t>
            </a:r>
            <a:r>
              <a:rPr lang="en-US" sz="2000" dirty="0" err="1"/>
              <a:t>tỉnh</a:t>
            </a:r>
            <a:r>
              <a:rPr lang="en-US" sz="2000" dirty="0"/>
              <a:t> </a:t>
            </a:r>
            <a:r>
              <a:rPr lang="en-US" sz="2000" dirty="0" err="1"/>
              <a:t>miền</a:t>
            </a:r>
            <a:r>
              <a:rPr lang="en-US" sz="2000" dirty="0"/>
              <a:t> </a:t>
            </a:r>
            <a:r>
              <a:rPr lang="en-US" sz="2000" dirty="0" err="1"/>
              <a:t>núi</a:t>
            </a:r>
            <a:r>
              <a:rPr lang="en-US" sz="2000" dirty="0"/>
              <a:t> </a:t>
            </a:r>
            <a:r>
              <a:rPr lang="en-US" sz="2000" dirty="0" err="1"/>
              <a:t>còn</a:t>
            </a:r>
            <a:r>
              <a:rPr lang="en-US" sz="2000" dirty="0"/>
              <a:t> </a:t>
            </a:r>
            <a:r>
              <a:rPr lang="en-US" sz="2000" dirty="0" err="1"/>
              <a:t>nhiều</a:t>
            </a:r>
            <a:r>
              <a:rPr lang="en-US" sz="2000" dirty="0"/>
              <a:t> </a:t>
            </a:r>
            <a:r>
              <a:rPr lang="en-US" sz="2000" dirty="0" err="1"/>
              <a:t>khó</a:t>
            </a:r>
            <a:r>
              <a:rPr lang="en-US" sz="2000" dirty="0"/>
              <a:t> </a:t>
            </a:r>
            <a:r>
              <a:rPr lang="en-US" sz="2000" dirty="0" err="1"/>
              <a:t>khăn</a:t>
            </a:r>
            <a:r>
              <a:rPr lang="en-US" sz="2000" dirty="0"/>
              <a:t> </a:t>
            </a:r>
            <a:r>
              <a:rPr lang="en-US" sz="2000" dirty="0" err="1"/>
              <a:t>như</a:t>
            </a:r>
            <a:r>
              <a:rPr lang="en-US" sz="2000" dirty="0"/>
              <a:t> </a:t>
            </a:r>
            <a:r>
              <a:rPr lang="en-US" sz="2000" dirty="0" err="1"/>
              <a:t>Bắc</a:t>
            </a:r>
            <a:r>
              <a:rPr lang="en-US" sz="2000" dirty="0"/>
              <a:t> </a:t>
            </a:r>
            <a:r>
              <a:rPr lang="en-US" sz="2000" dirty="0" err="1"/>
              <a:t>Kạn</a:t>
            </a:r>
            <a:r>
              <a:rPr lang="en-US" sz="2000" dirty="0"/>
              <a:t>. </a:t>
            </a:r>
          </a:p>
        </p:txBody>
      </p:sp>
      <p:sp>
        <p:nvSpPr>
          <p:cNvPr id="2" name="Rectangle 1"/>
          <p:cNvSpPr/>
          <p:nvPr/>
        </p:nvSpPr>
        <p:spPr>
          <a:xfrm>
            <a:off x="1447800" y="762000"/>
            <a:ext cx="6629399" cy="95410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2800" b="1" dirty="0" smtClean="0"/>
              <a:t>VỀ GIÁ TRỊ CỦA GIẢI PHÁP HỖ TRỢ </a:t>
            </a:r>
          </a:p>
          <a:p>
            <a:pPr algn="ctr"/>
            <a:r>
              <a:rPr lang="en-US" sz="2800" b="1" dirty="0" smtClean="0"/>
              <a:t>ĐIỆN THOẠI THÔNG MINH</a:t>
            </a:r>
            <a:endParaRPr lang="en-US" sz="2800" dirty="0"/>
          </a:p>
        </p:txBody>
      </p:sp>
      <p:sp>
        <p:nvSpPr>
          <p:cNvPr id="6" name="Rectangle 5"/>
          <p:cNvSpPr/>
          <p:nvPr/>
        </p:nvSpPr>
        <p:spPr>
          <a:xfrm>
            <a:off x="907712" y="3811242"/>
            <a:ext cx="7446818"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dirty="0" smtClean="0"/>
              <a:t>2</a:t>
            </a:r>
            <a:r>
              <a:rPr lang="en-US" sz="2000" dirty="0"/>
              <a:t>. </a:t>
            </a:r>
            <a:r>
              <a:rPr lang="en-US" sz="2000" dirty="0" err="1"/>
              <a:t>Chương</a:t>
            </a:r>
            <a:r>
              <a:rPr lang="en-US" sz="2000" dirty="0"/>
              <a:t> </a:t>
            </a:r>
            <a:r>
              <a:rPr lang="en-US" sz="2000" dirty="0" err="1"/>
              <a:t>trình</a:t>
            </a:r>
            <a:r>
              <a:rPr lang="en-US" sz="2000" dirty="0"/>
              <a:t>  </a:t>
            </a:r>
            <a:r>
              <a:rPr lang="en-US" sz="2000" dirty="0" err="1"/>
              <a:t>đã</a:t>
            </a:r>
            <a:r>
              <a:rPr lang="en-US" sz="2000" dirty="0"/>
              <a:t> </a:t>
            </a:r>
            <a:r>
              <a:rPr lang="en-US" sz="2000" dirty="0" err="1"/>
              <a:t>nhận</a:t>
            </a:r>
            <a:r>
              <a:rPr lang="en-US" sz="2000" dirty="0"/>
              <a:t> </a:t>
            </a:r>
            <a:r>
              <a:rPr lang="en-US" sz="2000" dirty="0" err="1"/>
              <a:t>được</a:t>
            </a:r>
            <a:r>
              <a:rPr lang="en-US" sz="2000" dirty="0"/>
              <a:t> </a:t>
            </a:r>
            <a:r>
              <a:rPr lang="en-US" sz="2000" dirty="0" err="1"/>
              <a:t>sự</a:t>
            </a:r>
            <a:r>
              <a:rPr lang="en-US" sz="2000" dirty="0"/>
              <a:t> </a:t>
            </a:r>
            <a:r>
              <a:rPr lang="en-US" sz="2000" dirty="0" err="1"/>
              <a:t>đồng</a:t>
            </a:r>
            <a:r>
              <a:rPr lang="en-US" sz="2000" dirty="0"/>
              <a:t> </a:t>
            </a:r>
            <a:r>
              <a:rPr lang="en-US" sz="2000" dirty="0" err="1"/>
              <a:t>thuận</a:t>
            </a:r>
            <a:r>
              <a:rPr lang="en-US" sz="2000" dirty="0"/>
              <a:t>, </a:t>
            </a:r>
            <a:r>
              <a:rPr lang="en-US" sz="2000" dirty="0" err="1"/>
              <a:t>sự</a:t>
            </a:r>
            <a:r>
              <a:rPr lang="en-US" sz="2000" dirty="0"/>
              <a:t> </a:t>
            </a:r>
            <a:r>
              <a:rPr lang="en-US" sz="2000" dirty="0" err="1"/>
              <a:t>vào</a:t>
            </a:r>
            <a:r>
              <a:rPr lang="en-US" sz="2000" dirty="0"/>
              <a:t> </a:t>
            </a:r>
            <a:r>
              <a:rPr lang="en-US" sz="2000" dirty="0" err="1"/>
              <a:t>cuộc</a:t>
            </a:r>
            <a:r>
              <a:rPr lang="en-US" sz="2000" dirty="0"/>
              <a:t> </a:t>
            </a:r>
            <a:r>
              <a:rPr lang="en-US" sz="2000" dirty="0" err="1"/>
              <a:t>của</a:t>
            </a:r>
            <a:r>
              <a:rPr lang="en-US" sz="2000" dirty="0"/>
              <a:t> </a:t>
            </a:r>
            <a:r>
              <a:rPr lang="en-US" sz="2000" dirty="0" err="1"/>
              <a:t>toàn</a:t>
            </a:r>
            <a:r>
              <a:rPr lang="en-US" sz="2000" dirty="0"/>
              <a:t> </a:t>
            </a:r>
            <a:r>
              <a:rPr lang="en-US" sz="2000" dirty="0" err="1"/>
              <a:t>thể</a:t>
            </a:r>
            <a:r>
              <a:rPr lang="en-US" sz="2000" dirty="0"/>
              <a:t> </a:t>
            </a:r>
            <a:r>
              <a:rPr lang="en-US" sz="2000" dirty="0" err="1"/>
              <a:t>hệ</a:t>
            </a:r>
            <a:r>
              <a:rPr lang="en-US" sz="2000" dirty="0"/>
              <a:t> </a:t>
            </a:r>
            <a:r>
              <a:rPr lang="en-US" sz="2000" dirty="0" err="1"/>
              <a:t>thống</a:t>
            </a:r>
            <a:r>
              <a:rPr lang="en-US" sz="2000" dirty="0"/>
              <a:t> </a:t>
            </a:r>
            <a:r>
              <a:rPr lang="en-US" sz="2000" dirty="0" err="1"/>
              <a:t>chính</a:t>
            </a:r>
            <a:r>
              <a:rPr lang="en-US" sz="2000" dirty="0"/>
              <a:t> </a:t>
            </a:r>
            <a:r>
              <a:rPr lang="en-US" sz="2000" dirty="0" err="1"/>
              <a:t>trị</a:t>
            </a:r>
            <a:r>
              <a:rPr lang="en-US" sz="2000" dirty="0"/>
              <a:t>, </a:t>
            </a:r>
            <a:r>
              <a:rPr lang="en-US" sz="2000" dirty="0" err="1"/>
              <a:t>doanh</a:t>
            </a:r>
            <a:r>
              <a:rPr lang="en-US" sz="2000" dirty="0"/>
              <a:t> </a:t>
            </a:r>
            <a:r>
              <a:rPr lang="en-US" sz="2000" dirty="0" err="1"/>
              <a:t>nghiệp</a:t>
            </a:r>
            <a:r>
              <a:rPr lang="en-US" sz="2000" dirty="0"/>
              <a:t>, </a:t>
            </a:r>
            <a:r>
              <a:rPr lang="en-US" sz="2000" dirty="0" err="1"/>
              <a:t>người</a:t>
            </a:r>
            <a:r>
              <a:rPr lang="en-US" sz="2000" dirty="0"/>
              <a:t> </a:t>
            </a:r>
            <a:r>
              <a:rPr lang="en-US" sz="2000" dirty="0" err="1"/>
              <a:t>dân</a:t>
            </a:r>
            <a:r>
              <a:rPr lang="en-US" sz="2000" dirty="0"/>
              <a:t>, </a:t>
            </a:r>
            <a:r>
              <a:rPr lang="en-US" sz="2000" dirty="0" err="1"/>
              <a:t>trong</a:t>
            </a:r>
            <a:r>
              <a:rPr lang="en-US" sz="2000" dirty="0"/>
              <a:t> </a:t>
            </a:r>
            <a:r>
              <a:rPr lang="en-US" sz="2000" dirty="0" err="1"/>
              <a:t>việc</a:t>
            </a:r>
            <a:r>
              <a:rPr lang="en-US" sz="2000" dirty="0"/>
              <a:t> </a:t>
            </a:r>
            <a:r>
              <a:rPr lang="en-US" sz="2000" dirty="0" err="1"/>
              <a:t>tham</a:t>
            </a:r>
            <a:r>
              <a:rPr lang="en-US" sz="2000" dirty="0"/>
              <a:t> </a:t>
            </a:r>
            <a:r>
              <a:rPr lang="en-US" sz="2000" dirty="0" err="1"/>
              <a:t>gia</a:t>
            </a:r>
            <a:r>
              <a:rPr lang="en-US" sz="2000" dirty="0"/>
              <a:t> </a:t>
            </a:r>
            <a:r>
              <a:rPr lang="en-US" sz="2000" dirty="0" err="1"/>
              <a:t>quá</a:t>
            </a:r>
            <a:r>
              <a:rPr lang="en-US" sz="2000" dirty="0"/>
              <a:t> </a:t>
            </a:r>
            <a:r>
              <a:rPr lang="en-US" sz="2000" dirty="0" err="1"/>
              <a:t>trình</a:t>
            </a:r>
            <a:r>
              <a:rPr lang="en-US" sz="2000" dirty="0"/>
              <a:t> </a:t>
            </a:r>
            <a:r>
              <a:rPr lang="en-US" sz="2000" dirty="0" err="1"/>
              <a:t>thực</a:t>
            </a:r>
            <a:r>
              <a:rPr lang="en-US" sz="2000" dirty="0"/>
              <a:t> </a:t>
            </a:r>
            <a:r>
              <a:rPr lang="en-US" sz="2000" dirty="0" err="1"/>
              <a:t>hiện</a:t>
            </a:r>
            <a:r>
              <a:rPr lang="en-US" sz="2000" dirty="0"/>
              <a:t> </a:t>
            </a:r>
            <a:r>
              <a:rPr lang="en-US" sz="2000" dirty="0" err="1"/>
              <a:t>chuyển</a:t>
            </a:r>
            <a:r>
              <a:rPr lang="en-US" sz="2000" dirty="0"/>
              <a:t> </a:t>
            </a:r>
            <a:r>
              <a:rPr lang="en-US" sz="2000" dirty="0" err="1"/>
              <a:t>đổi</a:t>
            </a:r>
            <a:r>
              <a:rPr lang="en-US" sz="2000" dirty="0"/>
              <a:t> </a:t>
            </a:r>
            <a:r>
              <a:rPr lang="en-US" sz="2000" dirty="0" err="1"/>
              <a:t>số</a:t>
            </a:r>
            <a:r>
              <a:rPr lang="en-US" sz="2000" dirty="0"/>
              <a:t> </a:t>
            </a:r>
            <a:r>
              <a:rPr lang="en-US" sz="2000" dirty="0" err="1"/>
              <a:t>tại</a:t>
            </a:r>
            <a:r>
              <a:rPr lang="en-US" sz="2000" dirty="0"/>
              <a:t> </a:t>
            </a:r>
            <a:r>
              <a:rPr lang="en-US" sz="2000" dirty="0" err="1"/>
              <a:t>địa</a:t>
            </a:r>
            <a:r>
              <a:rPr lang="en-US" sz="2000" dirty="0"/>
              <a:t> </a:t>
            </a:r>
            <a:r>
              <a:rPr lang="en-US" sz="2000" dirty="0" err="1"/>
              <a:t>phương</a:t>
            </a:r>
            <a:r>
              <a:rPr lang="en-US" sz="2000" dirty="0"/>
              <a:t>. </a:t>
            </a:r>
            <a:r>
              <a:rPr lang="en-US" sz="2000" dirty="0" err="1"/>
              <a:t>Tạo</a:t>
            </a:r>
            <a:r>
              <a:rPr lang="en-US" sz="2000" dirty="0"/>
              <a:t> </a:t>
            </a:r>
            <a:r>
              <a:rPr lang="en-US" sz="2000" dirty="0" err="1"/>
              <a:t>cơ</a:t>
            </a:r>
            <a:r>
              <a:rPr lang="en-US" sz="2000" dirty="0"/>
              <a:t> </a:t>
            </a:r>
            <a:r>
              <a:rPr lang="en-US" sz="2000" dirty="0" err="1"/>
              <a:t>sở</a:t>
            </a:r>
            <a:r>
              <a:rPr lang="en-US" sz="2000" dirty="0"/>
              <a:t>, </a:t>
            </a:r>
            <a:r>
              <a:rPr lang="en-US" sz="2000" dirty="0" err="1"/>
              <a:t>nền</a:t>
            </a:r>
            <a:r>
              <a:rPr lang="en-US" sz="2000" dirty="0"/>
              <a:t> </a:t>
            </a:r>
            <a:r>
              <a:rPr lang="en-US" sz="2000" dirty="0" err="1"/>
              <a:t>tảng</a:t>
            </a:r>
            <a:r>
              <a:rPr lang="en-US" sz="2000" dirty="0"/>
              <a:t> </a:t>
            </a:r>
            <a:r>
              <a:rPr lang="en-US" sz="2000" dirty="0" err="1"/>
              <a:t>phát</a:t>
            </a:r>
            <a:r>
              <a:rPr lang="en-US" sz="2000" dirty="0"/>
              <a:t> </a:t>
            </a:r>
            <a:r>
              <a:rPr lang="en-US" sz="2000" dirty="0" err="1"/>
              <a:t>triển</a:t>
            </a:r>
            <a:r>
              <a:rPr lang="en-US" sz="2000" dirty="0"/>
              <a:t> </a:t>
            </a:r>
            <a:r>
              <a:rPr lang="en-US" sz="2000" dirty="0" err="1"/>
              <a:t>nhanh</a:t>
            </a:r>
            <a:r>
              <a:rPr lang="en-US" sz="2000" dirty="0"/>
              <a:t>, </a:t>
            </a:r>
            <a:r>
              <a:rPr lang="en-US" sz="2000" dirty="0" err="1"/>
              <a:t>bền</a:t>
            </a:r>
            <a:r>
              <a:rPr lang="en-US" sz="2000" dirty="0"/>
              <a:t> </a:t>
            </a:r>
            <a:r>
              <a:rPr lang="en-US" sz="2000" dirty="0" err="1"/>
              <a:t>vững</a:t>
            </a:r>
            <a:r>
              <a:rPr lang="en-US" sz="2000" dirty="0"/>
              <a:t>, </a:t>
            </a:r>
            <a:r>
              <a:rPr lang="en-US" sz="2000" dirty="0" err="1"/>
              <a:t>là</a:t>
            </a:r>
            <a:r>
              <a:rPr lang="en-US" sz="2000" dirty="0"/>
              <a:t> </a:t>
            </a:r>
            <a:r>
              <a:rPr lang="en-US" sz="2000" dirty="0" err="1"/>
              <a:t>động</a:t>
            </a:r>
            <a:r>
              <a:rPr lang="en-US" sz="2000" dirty="0"/>
              <a:t> </a:t>
            </a:r>
            <a:r>
              <a:rPr lang="en-US" sz="2000" dirty="0" err="1"/>
              <a:t>lực</a:t>
            </a:r>
            <a:r>
              <a:rPr lang="en-US" sz="2000" dirty="0"/>
              <a:t> </a:t>
            </a:r>
            <a:r>
              <a:rPr lang="en-US" sz="2000" dirty="0" err="1"/>
              <a:t>để</a:t>
            </a:r>
            <a:r>
              <a:rPr lang="en-US" sz="2000" dirty="0"/>
              <a:t> </a:t>
            </a:r>
            <a:r>
              <a:rPr lang="en-US" sz="2000" dirty="0" err="1"/>
              <a:t>thúc</a:t>
            </a:r>
            <a:r>
              <a:rPr lang="en-US" sz="2000" dirty="0"/>
              <a:t> </a:t>
            </a:r>
            <a:r>
              <a:rPr lang="en-US" sz="2000" dirty="0" err="1"/>
              <a:t>đẩy</a:t>
            </a:r>
            <a:r>
              <a:rPr lang="en-US" sz="2000" dirty="0"/>
              <a:t> </a:t>
            </a:r>
            <a:r>
              <a:rPr lang="en-US" sz="2000" dirty="0" err="1"/>
              <a:t>chuyển</a:t>
            </a:r>
            <a:r>
              <a:rPr lang="en-US" sz="2000" dirty="0"/>
              <a:t> </a:t>
            </a:r>
            <a:r>
              <a:rPr lang="en-US" sz="2000" dirty="0" err="1"/>
              <a:t>đổi</a:t>
            </a:r>
            <a:r>
              <a:rPr lang="en-US" sz="2000" dirty="0"/>
              <a:t> </a:t>
            </a:r>
            <a:r>
              <a:rPr lang="en-US" sz="2000" dirty="0" err="1"/>
              <a:t>số</a:t>
            </a:r>
            <a:r>
              <a:rPr lang="en-US" sz="2000" dirty="0"/>
              <a:t> </a:t>
            </a:r>
            <a:r>
              <a:rPr lang="en-US" sz="2000" dirty="0" err="1"/>
              <a:t>tiến</a:t>
            </a:r>
            <a:r>
              <a:rPr lang="en-US" sz="2000" dirty="0"/>
              <a:t> </a:t>
            </a:r>
            <a:r>
              <a:rPr lang="en-US" sz="2000" dirty="0" err="1"/>
              <a:t>xa</a:t>
            </a:r>
            <a:r>
              <a:rPr lang="en-US" sz="2000" dirty="0"/>
              <a:t> </a:t>
            </a:r>
            <a:r>
              <a:rPr lang="en-US" sz="2000" dirty="0" err="1"/>
              <a:t>hơn</a:t>
            </a:r>
            <a:r>
              <a:rPr lang="en-US" sz="2000" dirty="0"/>
              <a:t>. </a:t>
            </a:r>
          </a:p>
          <a:p>
            <a:endParaRPr lang="en-US" sz="2000" dirty="0"/>
          </a:p>
        </p:txBody>
      </p:sp>
    </p:spTree>
    <p:extLst>
      <p:ext uri="{BB962C8B-B14F-4D97-AF65-F5344CB8AC3E}">
        <p14:creationId xmlns:p14="http://schemas.microsoft.com/office/powerpoint/2010/main" val="372497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4421" y="2133600"/>
            <a:ext cx="8153400" cy="3733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907712" y="2292340"/>
            <a:ext cx="744681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a:t>3. </a:t>
            </a:r>
            <a:r>
              <a:rPr lang="en-US" dirty="0" err="1"/>
              <a:t>Chương</a:t>
            </a:r>
            <a:r>
              <a:rPr lang="en-US" dirty="0"/>
              <a:t> </a:t>
            </a:r>
            <a:r>
              <a:rPr lang="en-US" dirty="0" err="1"/>
              <a:t>trình</a:t>
            </a:r>
            <a:r>
              <a:rPr lang="en-US" dirty="0"/>
              <a:t> </a:t>
            </a:r>
            <a:r>
              <a:rPr lang="en-US" dirty="0" err="1"/>
              <a:t>là</a:t>
            </a:r>
            <a:r>
              <a:rPr lang="en-US" dirty="0"/>
              <a:t> </a:t>
            </a:r>
            <a:r>
              <a:rPr lang="en-US" dirty="0" err="1"/>
              <a:t>điểm</a:t>
            </a:r>
            <a:r>
              <a:rPr lang="en-US" dirty="0"/>
              <a:t> </a:t>
            </a:r>
            <a:r>
              <a:rPr lang="en-US" dirty="0" err="1"/>
              <a:t>nhấn</a:t>
            </a:r>
            <a:r>
              <a:rPr lang="en-US" dirty="0"/>
              <a:t> </a:t>
            </a:r>
            <a:r>
              <a:rPr lang="en-US" dirty="0" err="1"/>
              <a:t>trong</a:t>
            </a:r>
            <a:r>
              <a:rPr lang="en-US" dirty="0"/>
              <a:t> </a:t>
            </a:r>
            <a:r>
              <a:rPr lang="en-US" dirty="0" err="1"/>
              <a:t>công</a:t>
            </a:r>
            <a:r>
              <a:rPr lang="en-US" dirty="0"/>
              <a:t> </a:t>
            </a:r>
            <a:r>
              <a:rPr lang="en-US" dirty="0" err="1"/>
              <a:t>tác</a:t>
            </a:r>
            <a:r>
              <a:rPr lang="en-US" dirty="0"/>
              <a:t> </a:t>
            </a:r>
            <a:r>
              <a:rPr lang="en-US" dirty="0" err="1"/>
              <a:t>chuyển</a:t>
            </a:r>
            <a:r>
              <a:rPr lang="en-US" dirty="0"/>
              <a:t> </a:t>
            </a:r>
            <a:r>
              <a:rPr lang="en-US" dirty="0" err="1"/>
              <a:t>đổi</a:t>
            </a:r>
            <a:r>
              <a:rPr lang="en-US" dirty="0"/>
              <a:t> </a:t>
            </a:r>
            <a:r>
              <a:rPr lang="en-US" dirty="0" err="1"/>
              <a:t>số</a:t>
            </a:r>
            <a:r>
              <a:rPr lang="en-US" dirty="0"/>
              <a:t> </a:t>
            </a:r>
            <a:r>
              <a:rPr lang="en-US" dirty="0" err="1"/>
              <a:t>của</a:t>
            </a:r>
            <a:r>
              <a:rPr lang="en-US" dirty="0"/>
              <a:t> </a:t>
            </a:r>
            <a:r>
              <a:rPr lang="en-US" dirty="0" err="1"/>
              <a:t>tỉnh</a:t>
            </a:r>
            <a:r>
              <a:rPr lang="en-US" dirty="0"/>
              <a:t> </a:t>
            </a:r>
            <a:r>
              <a:rPr lang="en-US" dirty="0" err="1"/>
              <a:t>Bắc</a:t>
            </a:r>
            <a:r>
              <a:rPr lang="en-US" dirty="0"/>
              <a:t> </a:t>
            </a:r>
            <a:r>
              <a:rPr lang="en-US" dirty="0" err="1"/>
              <a:t>Kạn</a:t>
            </a:r>
            <a:r>
              <a:rPr lang="en-US" dirty="0"/>
              <a:t> </a:t>
            </a:r>
            <a:r>
              <a:rPr lang="en-US" dirty="0" err="1"/>
              <a:t>năm</a:t>
            </a:r>
            <a:r>
              <a:rPr lang="en-US" dirty="0"/>
              <a:t> 2023. Qua </a:t>
            </a:r>
            <a:r>
              <a:rPr lang="en-US" dirty="0" err="1"/>
              <a:t>ghi</a:t>
            </a:r>
            <a:r>
              <a:rPr lang="en-US" dirty="0"/>
              <a:t> </a:t>
            </a:r>
            <a:r>
              <a:rPr lang="en-US" dirty="0" err="1"/>
              <a:t>nhận</a:t>
            </a:r>
            <a:r>
              <a:rPr lang="en-US" dirty="0"/>
              <a:t>, </a:t>
            </a:r>
            <a:r>
              <a:rPr lang="en-US" dirty="0" err="1"/>
              <a:t>chương</a:t>
            </a:r>
            <a:r>
              <a:rPr lang="en-US" dirty="0"/>
              <a:t> </a:t>
            </a:r>
            <a:r>
              <a:rPr lang="en-US" dirty="0" err="1"/>
              <a:t>trình</a:t>
            </a:r>
            <a:r>
              <a:rPr lang="en-US" dirty="0"/>
              <a:t> </a:t>
            </a:r>
            <a:r>
              <a:rPr lang="en-US" dirty="0" err="1"/>
              <a:t>đã</a:t>
            </a:r>
            <a:r>
              <a:rPr lang="en-US" dirty="0"/>
              <a:t> </a:t>
            </a:r>
            <a:r>
              <a:rPr lang="en-US" dirty="0" err="1"/>
              <a:t>tạo</a:t>
            </a:r>
            <a:r>
              <a:rPr lang="en-US" dirty="0"/>
              <a:t> </a:t>
            </a:r>
            <a:r>
              <a:rPr lang="en-US" dirty="0" err="1"/>
              <a:t>được</a:t>
            </a:r>
            <a:r>
              <a:rPr lang="en-US" dirty="0"/>
              <a:t> </a:t>
            </a:r>
            <a:r>
              <a:rPr lang="en-US" dirty="0" err="1"/>
              <a:t>hiệu</a:t>
            </a:r>
            <a:r>
              <a:rPr lang="en-US" dirty="0"/>
              <a:t> </a:t>
            </a:r>
            <a:r>
              <a:rPr lang="en-US" dirty="0" err="1"/>
              <a:t>ứng</a:t>
            </a:r>
            <a:r>
              <a:rPr lang="en-US" dirty="0"/>
              <a:t> </a:t>
            </a:r>
            <a:r>
              <a:rPr lang="en-US" dirty="0" err="1"/>
              <a:t>truyền</a:t>
            </a:r>
            <a:r>
              <a:rPr lang="en-US" dirty="0"/>
              <a:t> </a:t>
            </a:r>
            <a:r>
              <a:rPr lang="en-US" dirty="0" err="1"/>
              <a:t>thông</a:t>
            </a:r>
            <a:r>
              <a:rPr lang="en-US" dirty="0"/>
              <a:t> </a:t>
            </a:r>
            <a:r>
              <a:rPr lang="en-US" dirty="0" err="1"/>
              <a:t>lan</a:t>
            </a:r>
            <a:r>
              <a:rPr lang="en-US" dirty="0"/>
              <a:t> </a:t>
            </a:r>
            <a:r>
              <a:rPr lang="en-US" dirty="0" err="1"/>
              <a:t>tỏa</a:t>
            </a:r>
            <a:r>
              <a:rPr lang="en-US" dirty="0"/>
              <a:t> </a:t>
            </a:r>
            <a:r>
              <a:rPr lang="en-US" dirty="0" err="1"/>
              <a:t>sâu</a:t>
            </a:r>
            <a:r>
              <a:rPr lang="en-US" dirty="0"/>
              <a:t> </a:t>
            </a:r>
            <a:r>
              <a:rPr lang="en-US" dirty="0" err="1"/>
              <a:t>rộng</a:t>
            </a:r>
            <a:r>
              <a:rPr lang="en-US" dirty="0"/>
              <a:t>, </a:t>
            </a:r>
            <a:r>
              <a:rPr lang="en-US" dirty="0" err="1"/>
              <a:t>góp</a:t>
            </a:r>
            <a:r>
              <a:rPr lang="en-US" dirty="0"/>
              <a:t> </a:t>
            </a:r>
            <a:r>
              <a:rPr lang="en-US" dirty="0" err="1"/>
              <a:t>phần</a:t>
            </a:r>
            <a:r>
              <a:rPr lang="en-US" dirty="0"/>
              <a:t> </a:t>
            </a:r>
            <a:r>
              <a:rPr lang="en-US" dirty="0" err="1"/>
              <a:t>thúc</a:t>
            </a:r>
            <a:r>
              <a:rPr lang="en-US" dirty="0"/>
              <a:t> </a:t>
            </a:r>
            <a:r>
              <a:rPr lang="en-US" dirty="0" err="1"/>
              <a:t>đẩy</a:t>
            </a:r>
            <a:r>
              <a:rPr lang="en-US" dirty="0"/>
              <a:t> </a:t>
            </a:r>
            <a:r>
              <a:rPr lang="en-US" dirty="0" err="1"/>
              <a:t>tinh</a:t>
            </a:r>
            <a:r>
              <a:rPr lang="en-US" dirty="0"/>
              <a:t> </a:t>
            </a:r>
            <a:r>
              <a:rPr lang="en-US" dirty="0" err="1"/>
              <a:t>thần</a:t>
            </a:r>
            <a:r>
              <a:rPr lang="en-US" dirty="0"/>
              <a:t> </a:t>
            </a:r>
            <a:r>
              <a:rPr lang="en-US" dirty="0" err="1"/>
              <a:t>học</a:t>
            </a:r>
            <a:r>
              <a:rPr lang="en-US" dirty="0"/>
              <a:t> </a:t>
            </a:r>
            <a:r>
              <a:rPr lang="en-US" dirty="0" err="1"/>
              <a:t>tập</a:t>
            </a:r>
            <a:r>
              <a:rPr lang="en-US" dirty="0"/>
              <a:t> </a:t>
            </a:r>
            <a:r>
              <a:rPr lang="en-US" dirty="0" err="1"/>
              <a:t>nâng</a:t>
            </a:r>
            <a:r>
              <a:rPr lang="en-US" dirty="0"/>
              <a:t> </a:t>
            </a:r>
            <a:r>
              <a:rPr lang="en-US" dirty="0" err="1"/>
              <a:t>cao</a:t>
            </a:r>
            <a:r>
              <a:rPr lang="en-US" dirty="0"/>
              <a:t> </a:t>
            </a:r>
            <a:r>
              <a:rPr lang="en-US" dirty="0" err="1"/>
              <a:t>nhận</a:t>
            </a:r>
            <a:r>
              <a:rPr lang="en-US" dirty="0"/>
              <a:t> </a:t>
            </a:r>
            <a:r>
              <a:rPr lang="en-US" dirty="0" err="1"/>
              <a:t>thức</a:t>
            </a:r>
            <a:r>
              <a:rPr lang="en-US" dirty="0"/>
              <a:t> </a:t>
            </a:r>
            <a:r>
              <a:rPr lang="en-US" dirty="0" err="1"/>
              <a:t>và</a:t>
            </a:r>
            <a:r>
              <a:rPr lang="en-US" dirty="0"/>
              <a:t> </a:t>
            </a:r>
            <a:r>
              <a:rPr lang="en-US" dirty="0" err="1"/>
              <a:t>khai</a:t>
            </a:r>
            <a:r>
              <a:rPr lang="en-US" dirty="0"/>
              <a:t> </a:t>
            </a:r>
            <a:r>
              <a:rPr lang="en-US" dirty="0" err="1"/>
              <a:t>thác</a:t>
            </a:r>
            <a:r>
              <a:rPr lang="en-US" dirty="0"/>
              <a:t> </a:t>
            </a:r>
            <a:r>
              <a:rPr lang="en-US" dirty="0" err="1"/>
              <a:t>các</a:t>
            </a:r>
            <a:r>
              <a:rPr lang="en-US" dirty="0"/>
              <a:t> </a:t>
            </a:r>
            <a:r>
              <a:rPr lang="en-US" dirty="0" err="1"/>
              <a:t>ứng</a:t>
            </a:r>
            <a:r>
              <a:rPr lang="en-US" dirty="0"/>
              <a:t> </a:t>
            </a:r>
            <a:r>
              <a:rPr lang="en-US" dirty="0" err="1"/>
              <a:t>dụng</a:t>
            </a:r>
            <a:r>
              <a:rPr lang="en-US" dirty="0"/>
              <a:t> </a:t>
            </a:r>
            <a:r>
              <a:rPr lang="en-US" dirty="0" err="1"/>
              <a:t>số</a:t>
            </a:r>
            <a:r>
              <a:rPr lang="en-US" dirty="0"/>
              <a:t> </a:t>
            </a:r>
            <a:r>
              <a:rPr lang="en-US" dirty="0" err="1"/>
              <a:t>cho</a:t>
            </a:r>
            <a:r>
              <a:rPr lang="en-US" dirty="0"/>
              <a:t> </a:t>
            </a:r>
            <a:r>
              <a:rPr lang="en-US" dirty="0" err="1"/>
              <a:t>nhân</a:t>
            </a:r>
            <a:r>
              <a:rPr lang="en-US" dirty="0"/>
              <a:t> </a:t>
            </a:r>
            <a:r>
              <a:rPr lang="en-US" dirty="0" err="1"/>
              <a:t>dân</a:t>
            </a:r>
            <a:r>
              <a:rPr lang="en-US" dirty="0"/>
              <a:t> </a:t>
            </a:r>
            <a:r>
              <a:rPr lang="en-US" dirty="0" err="1"/>
              <a:t>các</a:t>
            </a:r>
            <a:r>
              <a:rPr lang="en-US" dirty="0"/>
              <a:t> </a:t>
            </a:r>
            <a:r>
              <a:rPr lang="en-US" dirty="0" err="1"/>
              <a:t>dân</a:t>
            </a:r>
            <a:r>
              <a:rPr lang="en-US" dirty="0"/>
              <a:t> </a:t>
            </a:r>
            <a:r>
              <a:rPr lang="en-US" dirty="0" err="1"/>
              <a:t>tộc</a:t>
            </a:r>
            <a:r>
              <a:rPr lang="en-US" dirty="0"/>
              <a:t> </a:t>
            </a:r>
            <a:r>
              <a:rPr lang="en-US" dirty="0" err="1"/>
              <a:t>trên</a:t>
            </a:r>
            <a:r>
              <a:rPr lang="en-US" dirty="0"/>
              <a:t> </a:t>
            </a:r>
            <a:r>
              <a:rPr lang="en-US" dirty="0" err="1"/>
              <a:t>địa</a:t>
            </a:r>
            <a:r>
              <a:rPr lang="en-US" dirty="0"/>
              <a:t> </a:t>
            </a:r>
            <a:r>
              <a:rPr lang="en-US" dirty="0" err="1"/>
              <a:t>bàn</a:t>
            </a:r>
            <a:r>
              <a:rPr lang="en-US" dirty="0"/>
              <a:t> </a:t>
            </a:r>
            <a:r>
              <a:rPr lang="en-US" dirty="0" err="1"/>
              <a:t>tỉnh</a:t>
            </a:r>
            <a:r>
              <a:rPr lang="en-US" dirty="0"/>
              <a:t> </a:t>
            </a:r>
            <a:r>
              <a:rPr lang="en-US" dirty="0" err="1"/>
              <a:t>Bắc</a:t>
            </a:r>
            <a:r>
              <a:rPr lang="en-US" dirty="0"/>
              <a:t> </a:t>
            </a:r>
            <a:r>
              <a:rPr lang="en-US" dirty="0" err="1"/>
              <a:t>Kạn</a:t>
            </a:r>
            <a:r>
              <a:rPr lang="en-US" dirty="0"/>
              <a:t>.</a:t>
            </a:r>
          </a:p>
        </p:txBody>
      </p:sp>
      <p:sp>
        <p:nvSpPr>
          <p:cNvPr id="2" name="Rectangle 1"/>
          <p:cNvSpPr/>
          <p:nvPr/>
        </p:nvSpPr>
        <p:spPr>
          <a:xfrm>
            <a:off x="1447800" y="762000"/>
            <a:ext cx="6629399" cy="95410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2800" b="1" dirty="0" smtClean="0"/>
              <a:t>VỀ GIÁ TRỊ CỦA GIẢI PHÁP HỖ TRỢ </a:t>
            </a:r>
          </a:p>
          <a:p>
            <a:pPr algn="ctr"/>
            <a:r>
              <a:rPr lang="en-US" sz="2800" b="1" dirty="0" smtClean="0"/>
              <a:t>ĐIỆN THOẠI THÔNG MINH</a:t>
            </a:r>
            <a:endParaRPr lang="en-US" sz="2800" dirty="0"/>
          </a:p>
        </p:txBody>
      </p:sp>
      <p:sp>
        <p:nvSpPr>
          <p:cNvPr id="6" name="Rectangle 5"/>
          <p:cNvSpPr/>
          <p:nvPr/>
        </p:nvSpPr>
        <p:spPr>
          <a:xfrm>
            <a:off x="907712" y="4000500"/>
            <a:ext cx="7446818" cy="150810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a:t>4. </a:t>
            </a:r>
            <a:r>
              <a:rPr lang="en-US" dirty="0" err="1"/>
              <a:t>Chương</a:t>
            </a:r>
            <a:r>
              <a:rPr lang="en-US" dirty="0"/>
              <a:t> </a:t>
            </a:r>
            <a:r>
              <a:rPr lang="en-US" dirty="0" err="1"/>
              <a:t>trình</a:t>
            </a:r>
            <a:r>
              <a:rPr lang="en-US" dirty="0"/>
              <a:t> </a:t>
            </a:r>
            <a:r>
              <a:rPr lang="en-US" dirty="0" err="1"/>
              <a:t>thực</a:t>
            </a:r>
            <a:r>
              <a:rPr lang="en-US" dirty="0"/>
              <a:t> </a:t>
            </a:r>
            <a:r>
              <a:rPr lang="en-US" dirty="0" err="1"/>
              <a:t>hiện</a:t>
            </a:r>
            <a:r>
              <a:rPr lang="en-US" dirty="0"/>
              <a:t> </a:t>
            </a:r>
            <a:r>
              <a:rPr lang="en-US" dirty="0" err="1"/>
              <a:t>đúng</a:t>
            </a:r>
            <a:r>
              <a:rPr lang="en-US" dirty="0"/>
              <a:t> </a:t>
            </a:r>
            <a:r>
              <a:rPr lang="en-US" dirty="0" err="1"/>
              <a:t>quan</a:t>
            </a:r>
            <a:r>
              <a:rPr lang="en-US" dirty="0"/>
              <a:t> </a:t>
            </a:r>
            <a:r>
              <a:rPr lang="en-US" dirty="0" err="1"/>
              <a:t>điểm</a:t>
            </a:r>
            <a:r>
              <a:rPr lang="en-US" dirty="0"/>
              <a:t> “</a:t>
            </a:r>
            <a:r>
              <a:rPr lang="en-US" dirty="0" err="1"/>
              <a:t>lấy</a:t>
            </a:r>
            <a:r>
              <a:rPr lang="en-US" dirty="0"/>
              <a:t> </a:t>
            </a:r>
            <a:r>
              <a:rPr lang="en-US" dirty="0" err="1"/>
              <a:t>người</a:t>
            </a:r>
            <a:r>
              <a:rPr lang="en-US" dirty="0"/>
              <a:t> </a:t>
            </a:r>
            <a:r>
              <a:rPr lang="en-US" dirty="0" err="1"/>
              <a:t>dân</a:t>
            </a:r>
            <a:r>
              <a:rPr lang="en-US" dirty="0"/>
              <a:t> </a:t>
            </a:r>
            <a:r>
              <a:rPr lang="en-US" dirty="0" err="1"/>
              <a:t>làm</a:t>
            </a:r>
            <a:r>
              <a:rPr lang="en-US" dirty="0"/>
              <a:t> </a:t>
            </a:r>
            <a:r>
              <a:rPr lang="en-US" dirty="0" err="1"/>
              <a:t>trung</a:t>
            </a:r>
            <a:r>
              <a:rPr lang="en-US" dirty="0"/>
              <a:t> </a:t>
            </a:r>
            <a:r>
              <a:rPr lang="en-US" dirty="0" err="1"/>
              <a:t>tâm</a:t>
            </a:r>
            <a:r>
              <a:rPr lang="en-US" dirty="0"/>
              <a:t>” </a:t>
            </a:r>
            <a:r>
              <a:rPr lang="en-US" dirty="0" err="1"/>
              <a:t>trong</a:t>
            </a:r>
            <a:r>
              <a:rPr lang="en-US" dirty="0"/>
              <a:t> </a:t>
            </a:r>
            <a:r>
              <a:rPr lang="en-US" dirty="0" err="1"/>
              <a:t>chuyển</a:t>
            </a:r>
            <a:r>
              <a:rPr lang="en-US" dirty="0"/>
              <a:t> </a:t>
            </a:r>
            <a:r>
              <a:rPr lang="en-US" dirty="0" err="1"/>
              <a:t>đổi</a:t>
            </a:r>
            <a:r>
              <a:rPr lang="en-US" dirty="0"/>
              <a:t> </a:t>
            </a:r>
            <a:r>
              <a:rPr lang="en-US" dirty="0" err="1"/>
              <a:t>số</a:t>
            </a:r>
            <a:r>
              <a:rPr lang="en-US" dirty="0"/>
              <a:t>. </a:t>
            </a:r>
            <a:r>
              <a:rPr lang="en-US" dirty="0" err="1"/>
              <a:t>Đồng</a:t>
            </a:r>
            <a:r>
              <a:rPr lang="en-US" dirty="0"/>
              <a:t> </a:t>
            </a:r>
            <a:r>
              <a:rPr lang="en-US" dirty="0" err="1"/>
              <a:t>thời</a:t>
            </a:r>
            <a:r>
              <a:rPr lang="en-US" dirty="0"/>
              <a:t> </a:t>
            </a:r>
            <a:r>
              <a:rPr lang="en-US" dirty="0" err="1"/>
              <a:t>việc</a:t>
            </a:r>
            <a:r>
              <a:rPr lang="en-US" dirty="0"/>
              <a:t> </a:t>
            </a:r>
            <a:r>
              <a:rPr lang="en-US" dirty="0" err="1"/>
              <a:t>tặng</a:t>
            </a:r>
            <a:r>
              <a:rPr lang="en-US" dirty="0"/>
              <a:t> </a:t>
            </a:r>
            <a:r>
              <a:rPr lang="en-US" dirty="0" err="1"/>
              <a:t>điện</a:t>
            </a:r>
            <a:r>
              <a:rPr lang="en-US" dirty="0"/>
              <a:t> </a:t>
            </a:r>
            <a:r>
              <a:rPr lang="en-US" dirty="0" err="1"/>
              <a:t>thoại</a:t>
            </a:r>
            <a:r>
              <a:rPr lang="en-US" dirty="0"/>
              <a:t> </a:t>
            </a:r>
            <a:r>
              <a:rPr lang="en-US" dirty="0" err="1"/>
              <a:t>thông</a:t>
            </a:r>
            <a:r>
              <a:rPr lang="en-US" dirty="0"/>
              <a:t> minh </a:t>
            </a:r>
            <a:r>
              <a:rPr lang="en-US" dirty="0" err="1"/>
              <a:t>cho</a:t>
            </a:r>
            <a:r>
              <a:rPr lang="en-US" dirty="0"/>
              <a:t> </a:t>
            </a:r>
            <a:r>
              <a:rPr lang="en-US" dirty="0" err="1"/>
              <a:t>đúng</a:t>
            </a:r>
            <a:r>
              <a:rPr lang="en-US" dirty="0"/>
              <a:t> </a:t>
            </a:r>
            <a:r>
              <a:rPr lang="en-US" dirty="0" err="1"/>
              <a:t>đối</a:t>
            </a:r>
            <a:r>
              <a:rPr lang="en-US" dirty="0"/>
              <a:t> </a:t>
            </a:r>
            <a:r>
              <a:rPr lang="en-US" dirty="0" err="1"/>
              <a:t>tượng</a:t>
            </a:r>
            <a:r>
              <a:rPr lang="en-US" dirty="0"/>
              <a:t> </a:t>
            </a:r>
            <a:r>
              <a:rPr lang="en-US" dirty="0" err="1"/>
              <a:t>hộ</a:t>
            </a:r>
            <a:r>
              <a:rPr lang="en-US" dirty="0"/>
              <a:t> </a:t>
            </a:r>
            <a:r>
              <a:rPr lang="en-US" dirty="0" err="1"/>
              <a:t>nghèo</a:t>
            </a:r>
            <a:r>
              <a:rPr lang="en-US" dirty="0"/>
              <a:t>, </a:t>
            </a:r>
            <a:r>
              <a:rPr lang="en-US" dirty="0" err="1"/>
              <a:t>hộ</a:t>
            </a:r>
            <a:r>
              <a:rPr lang="en-US" dirty="0"/>
              <a:t> </a:t>
            </a:r>
            <a:r>
              <a:rPr lang="en-US" dirty="0" err="1"/>
              <a:t>cận</a:t>
            </a:r>
            <a:r>
              <a:rPr lang="en-US" dirty="0"/>
              <a:t> </a:t>
            </a:r>
            <a:r>
              <a:rPr lang="en-US" dirty="0" err="1"/>
              <a:t>nghèo</a:t>
            </a:r>
            <a:r>
              <a:rPr lang="en-US" dirty="0"/>
              <a:t>… </a:t>
            </a:r>
            <a:r>
              <a:rPr lang="en-US" dirty="0" err="1"/>
              <a:t>mang</a:t>
            </a:r>
            <a:r>
              <a:rPr lang="en-US" dirty="0"/>
              <a:t> ý </a:t>
            </a:r>
            <a:r>
              <a:rPr lang="en-US" dirty="0" err="1"/>
              <a:t>nghĩa</a:t>
            </a:r>
            <a:r>
              <a:rPr lang="en-US" dirty="0"/>
              <a:t> </a:t>
            </a:r>
            <a:r>
              <a:rPr lang="en-US" dirty="0" err="1"/>
              <a:t>nhân</a:t>
            </a:r>
            <a:r>
              <a:rPr lang="en-US" dirty="0"/>
              <a:t> </a:t>
            </a:r>
            <a:r>
              <a:rPr lang="en-US" dirty="0" err="1"/>
              <a:t>văn</a:t>
            </a:r>
            <a:r>
              <a:rPr lang="en-US" dirty="0"/>
              <a:t> </a:t>
            </a:r>
            <a:r>
              <a:rPr lang="en-US" dirty="0" err="1"/>
              <a:t>sâu</a:t>
            </a:r>
            <a:r>
              <a:rPr lang="en-US" dirty="0"/>
              <a:t> </a:t>
            </a:r>
            <a:r>
              <a:rPr lang="en-US" dirty="0" err="1"/>
              <a:t>sắc</a:t>
            </a:r>
            <a:r>
              <a:rPr lang="en-US" dirty="0"/>
              <a:t>, </a:t>
            </a:r>
            <a:r>
              <a:rPr lang="en-US" dirty="0" err="1"/>
              <a:t>khẳng</a:t>
            </a:r>
            <a:r>
              <a:rPr lang="en-US" dirty="0"/>
              <a:t> </a:t>
            </a:r>
            <a:r>
              <a:rPr lang="en-US" dirty="0" err="1"/>
              <a:t>định</a:t>
            </a:r>
            <a:r>
              <a:rPr lang="en-US" dirty="0"/>
              <a:t> </a:t>
            </a:r>
            <a:r>
              <a:rPr lang="en-US" dirty="0" err="1"/>
              <a:t>tinh</a:t>
            </a:r>
            <a:r>
              <a:rPr lang="en-US" dirty="0"/>
              <a:t> </a:t>
            </a:r>
            <a:r>
              <a:rPr lang="en-US" dirty="0" err="1"/>
              <a:t>thần</a:t>
            </a:r>
            <a:r>
              <a:rPr lang="en-US" dirty="0"/>
              <a:t> “</a:t>
            </a:r>
            <a:r>
              <a:rPr lang="en-US" dirty="0" err="1"/>
              <a:t>không</a:t>
            </a:r>
            <a:r>
              <a:rPr lang="en-US" dirty="0"/>
              <a:t> </a:t>
            </a:r>
            <a:r>
              <a:rPr lang="en-US" dirty="0" err="1"/>
              <a:t>ai</a:t>
            </a:r>
            <a:r>
              <a:rPr lang="en-US" dirty="0"/>
              <a:t> </a:t>
            </a:r>
            <a:r>
              <a:rPr lang="en-US" dirty="0" err="1"/>
              <a:t>bị</a:t>
            </a:r>
            <a:r>
              <a:rPr lang="en-US" dirty="0"/>
              <a:t> </a:t>
            </a:r>
            <a:r>
              <a:rPr lang="en-US" dirty="0" err="1"/>
              <a:t>bỏ</a:t>
            </a:r>
            <a:r>
              <a:rPr lang="en-US" dirty="0"/>
              <a:t> </a:t>
            </a:r>
            <a:r>
              <a:rPr lang="en-US" dirty="0" err="1"/>
              <a:t>lại</a:t>
            </a:r>
            <a:r>
              <a:rPr lang="en-US" dirty="0"/>
              <a:t> </a:t>
            </a:r>
            <a:r>
              <a:rPr lang="en-US" dirty="0" err="1"/>
              <a:t>phía</a:t>
            </a:r>
            <a:r>
              <a:rPr lang="en-US" dirty="0"/>
              <a:t>” </a:t>
            </a:r>
            <a:r>
              <a:rPr lang="en-US" dirty="0" err="1"/>
              <a:t>sau</a:t>
            </a:r>
            <a:r>
              <a:rPr lang="en-US" dirty="0"/>
              <a:t> </a:t>
            </a:r>
            <a:r>
              <a:rPr lang="en-US" dirty="0" err="1"/>
              <a:t>trong</a:t>
            </a:r>
            <a:r>
              <a:rPr lang="en-US" dirty="0"/>
              <a:t> </a:t>
            </a:r>
            <a:r>
              <a:rPr lang="en-US" dirty="0" err="1"/>
              <a:t>chuyển</a:t>
            </a:r>
            <a:r>
              <a:rPr lang="en-US" dirty="0"/>
              <a:t> </a:t>
            </a:r>
            <a:r>
              <a:rPr lang="en-US" dirty="0" err="1"/>
              <a:t>đổi</a:t>
            </a:r>
            <a:r>
              <a:rPr lang="en-US" dirty="0"/>
              <a:t> </a:t>
            </a:r>
            <a:r>
              <a:rPr lang="en-US" dirty="0" err="1"/>
              <a:t>số</a:t>
            </a:r>
            <a:r>
              <a:rPr lang="en-US" dirty="0"/>
              <a:t>. </a:t>
            </a:r>
          </a:p>
          <a:p>
            <a:endParaRPr lang="en-US" sz="2000" dirty="0"/>
          </a:p>
        </p:txBody>
      </p:sp>
    </p:spTree>
    <p:extLst>
      <p:ext uri="{BB962C8B-B14F-4D97-AF65-F5344CB8AC3E}">
        <p14:creationId xmlns:p14="http://schemas.microsoft.com/office/powerpoint/2010/main" val="77473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4495801" cy="4572000"/>
          </a:xfrm>
        </p:spPr>
        <p:style>
          <a:lnRef idx="1">
            <a:schemeClr val="accent5"/>
          </a:lnRef>
          <a:fillRef idx="2">
            <a:schemeClr val="accent5"/>
          </a:fillRef>
          <a:effectRef idx="1">
            <a:schemeClr val="accent5"/>
          </a:effectRef>
          <a:fontRef idx="minor">
            <a:schemeClr val="dk1"/>
          </a:fontRef>
        </p:style>
        <p:txBody>
          <a:bodyPr>
            <a:noAutofit/>
          </a:bodyPr>
          <a:lstStyle/>
          <a:p>
            <a:pPr marL="0" indent="0">
              <a:buNone/>
            </a:pPr>
            <a:endParaRPr lang="en-US" b="1" dirty="0" smtClean="0"/>
          </a:p>
          <a:p>
            <a:pPr marL="0" indent="0" algn="just">
              <a:spcAft>
                <a:spcPts val="600"/>
              </a:spcAft>
              <a:buNone/>
            </a:pPr>
            <a:r>
              <a:rPr lang="en-US" dirty="0" err="1" smtClean="0"/>
              <a:t>Tỷ</a:t>
            </a:r>
            <a:r>
              <a:rPr lang="en-US" dirty="0" smtClean="0"/>
              <a:t> </a:t>
            </a:r>
            <a:r>
              <a:rPr lang="en-US" dirty="0" err="1"/>
              <a:t>lệ</a:t>
            </a:r>
            <a:r>
              <a:rPr lang="en-US" dirty="0"/>
              <a:t> </a:t>
            </a:r>
            <a:r>
              <a:rPr lang="en-US" dirty="0" err="1"/>
              <a:t>thuê</a:t>
            </a:r>
            <a:r>
              <a:rPr lang="en-US" dirty="0"/>
              <a:t> </a:t>
            </a:r>
            <a:r>
              <a:rPr lang="en-US" dirty="0" err="1"/>
              <a:t>bao</a:t>
            </a:r>
            <a:r>
              <a:rPr lang="en-US" dirty="0"/>
              <a:t> </a:t>
            </a:r>
            <a:r>
              <a:rPr lang="en-US" dirty="0" err="1"/>
              <a:t>sử</a:t>
            </a:r>
            <a:r>
              <a:rPr lang="en-US" dirty="0"/>
              <a:t> </a:t>
            </a:r>
            <a:r>
              <a:rPr lang="en-US" dirty="0" err="1"/>
              <a:t>dụng</a:t>
            </a:r>
            <a:r>
              <a:rPr lang="en-US" dirty="0"/>
              <a:t> </a:t>
            </a:r>
            <a:r>
              <a:rPr lang="en-US" dirty="0" err="1"/>
              <a:t>điện</a:t>
            </a:r>
            <a:r>
              <a:rPr lang="en-US" dirty="0"/>
              <a:t> </a:t>
            </a:r>
            <a:r>
              <a:rPr lang="en-US" dirty="0" err="1"/>
              <a:t>thoại</a:t>
            </a:r>
            <a:r>
              <a:rPr lang="en-US" dirty="0"/>
              <a:t> </a:t>
            </a:r>
            <a:r>
              <a:rPr lang="en-US" dirty="0" err="1"/>
              <a:t>thông</a:t>
            </a:r>
            <a:r>
              <a:rPr lang="en-US" dirty="0"/>
              <a:t> minh </a:t>
            </a:r>
            <a:r>
              <a:rPr lang="en-US" dirty="0" err="1"/>
              <a:t>là</a:t>
            </a:r>
            <a:r>
              <a:rPr lang="en-US" dirty="0"/>
              <a:t> 84,9% </a:t>
            </a:r>
            <a:r>
              <a:rPr lang="en-US" dirty="0" err="1"/>
              <a:t>đứng</a:t>
            </a:r>
            <a:r>
              <a:rPr lang="en-US" dirty="0"/>
              <a:t> </a:t>
            </a:r>
            <a:r>
              <a:rPr lang="en-US" dirty="0" err="1"/>
              <a:t>hàng</a:t>
            </a:r>
            <a:r>
              <a:rPr lang="en-US" dirty="0"/>
              <a:t> 7/63 </a:t>
            </a:r>
            <a:r>
              <a:rPr lang="en-US" dirty="0" err="1"/>
              <a:t>tỉnh</a:t>
            </a:r>
            <a:r>
              <a:rPr lang="en-US" dirty="0"/>
              <a:t> </a:t>
            </a:r>
            <a:r>
              <a:rPr lang="en-US" dirty="0" err="1"/>
              <a:t>thành</a:t>
            </a:r>
            <a:r>
              <a:rPr lang="en-US" dirty="0"/>
              <a:t> </a:t>
            </a:r>
            <a:r>
              <a:rPr lang="en-US" dirty="0" err="1"/>
              <a:t>phố</a:t>
            </a:r>
            <a:r>
              <a:rPr lang="en-US" dirty="0"/>
              <a:t>, </a:t>
            </a:r>
            <a:r>
              <a:rPr lang="en-US" dirty="0" err="1"/>
              <a:t>cao</a:t>
            </a:r>
            <a:r>
              <a:rPr lang="en-US" dirty="0"/>
              <a:t> </a:t>
            </a:r>
            <a:r>
              <a:rPr lang="en-US" dirty="0" err="1"/>
              <a:t>hơn</a:t>
            </a:r>
            <a:r>
              <a:rPr lang="en-US" dirty="0"/>
              <a:t> </a:t>
            </a:r>
            <a:r>
              <a:rPr lang="en-US" dirty="0" err="1"/>
              <a:t>trung</a:t>
            </a:r>
            <a:r>
              <a:rPr lang="en-US" dirty="0"/>
              <a:t> </a:t>
            </a:r>
            <a:r>
              <a:rPr lang="en-US" dirty="0" err="1"/>
              <a:t>bình</a:t>
            </a:r>
            <a:r>
              <a:rPr lang="en-US" dirty="0"/>
              <a:t> </a:t>
            </a:r>
            <a:r>
              <a:rPr lang="en-US" dirty="0" err="1"/>
              <a:t>cả</a:t>
            </a:r>
            <a:r>
              <a:rPr lang="en-US" dirty="0"/>
              <a:t> </a:t>
            </a:r>
            <a:r>
              <a:rPr lang="en-US" dirty="0" err="1"/>
              <a:t>nước</a:t>
            </a:r>
            <a:r>
              <a:rPr lang="en-US" dirty="0"/>
              <a:t> 79,13%, </a:t>
            </a:r>
            <a:r>
              <a:rPr lang="en-US" dirty="0" err="1"/>
              <a:t>còn</a:t>
            </a:r>
            <a:r>
              <a:rPr lang="en-US" dirty="0"/>
              <a:t> 15,1% </a:t>
            </a:r>
            <a:r>
              <a:rPr lang="en-US" dirty="0" err="1"/>
              <a:t>thuê</a:t>
            </a:r>
            <a:r>
              <a:rPr lang="en-US" dirty="0"/>
              <a:t> </a:t>
            </a:r>
            <a:r>
              <a:rPr lang="en-US" dirty="0" err="1"/>
              <a:t>bao</a:t>
            </a:r>
            <a:r>
              <a:rPr lang="en-US" dirty="0" smtClean="0"/>
              <a:t> </a:t>
            </a:r>
            <a:r>
              <a:rPr lang="en-US" dirty="0" err="1"/>
              <a:t>chưa</a:t>
            </a:r>
            <a:r>
              <a:rPr lang="en-US" dirty="0"/>
              <a:t> </a:t>
            </a:r>
            <a:r>
              <a:rPr lang="en-US" dirty="0" err="1"/>
              <a:t>có</a:t>
            </a:r>
            <a:r>
              <a:rPr lang="en-US" dirty="0"/>
              <a:t> </a:t>
            </a:r>
            <a:r>
              <a:rPr lang="en-US" dirty="0" err="1"/>
              <a:t>điều</a:t>
            </a:r>
            <a:r>
              <a:rPr lang="en-US" dirty="0"/>
              <a:t> </a:t>
            </a:r>
            <a:r>
              <a:rPr lang="en-US" dirty="0" err="1"/>
              <a:t>kiện</a:t>
            </a:r>
            <a:r>
              <a:rPr lang="en-US" dirty="0"/>
              <a:t> </a:t>
            </a:r>
            <a:r>
              <a:rPr lang="en-US" dirty="0" err="1"/>
              <a:t>trang</a:t>
            </a:r>
            <a:r>
              <a:rPr lang="en-US" dirty="0"/>
              <a:t> </a:t>
            </a:r>
            <a:r>
              <a:rPr lang="en-US" dirty="0" err="1"/>
              <a:t>bị</a:t>
            </a:r>
            <a:r>
              <a:rPr lang="en-US" dirty="0"/>
              <a:t> </a:t>
            </a:r>
            <a:r>
              <a:rPr lang="en-US" dirty="0" err="1"/>
              <a:t>điện</a:t>
            </a:r>
            <a:r>
              <a:rPr lang="en-US" dirty="0"/>
              <a:t> </a:t>
            </a:r>
            <a:r>
              <a:rPr lang="en-US" dirty="0" err="1"/>
              <a:t>thoại</a:t>
            </a:r>
            <a:r>
              <a:rPr lang="en-US" dirty="0"/>
              <a:t> </a:t>
            </a:r>
            <a:r>
              <a:rPr lang="en-US" dirty="0" err="1"/>
              <a:t>thông</a:t>
            </a:r>
            <a:r>
              <a:rPr lang="en-US" dirty="0"/>
              <a:t> </a:t>
            </a:r>
            <a:r>
              <a:rPr lang="en-US" dirty="0" smtClean="0"/>
              <a:t>minh </a:t>
            </a:r>
            <a:r>
              <a:rPr lang="en-US" dirty="0" err="1"/>
              <a:t>để</a:t>
            </a:r>
            <a:r>
              <a:rPr lang="en-US" dirty="0"/>
              <a:t> </a:t>
            </a:r>
            <a:r>
              <a:rPr lang="en-US" dirty="0" err="1"/>
              <a:t>phục</a:t>
            </a:r>
            <a:r>
              <a:rPr lang="en-US" dirty="0"/>
              <a:t> </a:t>
            </a:r>
            <a:r>
              <a:rPr lang="en-US" dirty="0" err="1"/>
              <a:t>vụ</a:t>
            </a:r>
            <a:r>
              <a:rPr lang="en-US" dirty="0"/>
              <a:t> </a:t>
            </a:r>
            <a:r>
              <a:rPr lang="en-US" dirty="0" err="1"/>
              <a:t>nhu</a:t>
            </a:r>
            <a:r>
              <a:rPr lang="en-US" dirty="0"/>
              <a:t> </a:t>
            </a:r>
            <a:r>
              <a:rPr lang="en-US" dirty="0" err="1"/>
              <a:t>cầu</a:t>
            </a:r>
            <a:r>
              <a:rPr lang="en-US" dirty="0"/>
              <a:t> </a:t>
            </a:r>
            <a:r>
              <a:rPr lang="en-US" dirty="0" err="1"/>
              <a:t>thông</a:t>
            </a:r>
            <a:r>
              <a:rPr lang="en-US" dirty="0"/>
              <a:t> tin </a:t>
            </a:r>
            <a:r>
              <a:rPr lang="en-US" dirty="0" err="1"/>
              <a:t>liên</a:t>
            </a:r>
            <a:r>
              <a:rPr lang="en-US" dirty="0"/>
              <a:t> </a:t>
            </a:r>
            <a:r>
              <a:rPr lang="en-US" dirty="0" err="1"/>
              <a:t>lạc</a:t>
            </a:r>
            <a:r>
              <a:rPr lang="en-US" dirty="0"/>
              <a:t>, </a:t>
            </a:r>
            <a:r>
              <a:rPr lang="en-US" dirty="0" err="1"/>
              <a:t>sử</a:t>
            </a:r>
            <a:r>
              <a:rPr lang="en-US" dirty="0"/>
              <a:t> </a:t>
            </a:r>
            <a:r>
              <a:rPr lang="en-US" dirty="0" err="1"/>
              <a:t>dụng</a:t>
            </a:r>
            <a:r>
              <a:rPr lang="en-US" dirty="0"/>
              <a:t> </a:t>
            </a:r>
            <a:r>
              <a:rPr lang="en-US" dirty="0" err="1"/>
              <a:t>dịch</a:t>
            </a:r>
            <a:r>
              <a:rPr lang="en-US" dirty="0"/>
              <a:t> </a:t>
            </a:r>
            <a:r>
              <a:rPr lang="en-US" dirty="0" err="1"/>
              <a:t>vụ</a:t>
            </a:r>
            <a:r>
              <a:rPr lang="en-US" dirty="0"/>
              <a:t> </a:t>
            </a:r>
            <a:r>
              <a:rPr lang="en-US" dirty="0" err="1"/>
              <a:t>công</a:t>
            </a:r>
            <a:r>
              <a:rPr lang="en-US" dirty="0"/>
              <a:t> </a:t>
            </a:r>
            <a:r>
              <a:rPr lang="en-US" dirty="0" err="1"/>
              <a:t>trực</a:t>
            </a:r>
            <a:r>
              <a:rPr lang="en-US" dirty="0"/>
              <a:t> </a:t>
            </a:r>
            <a:r>
              <a:rPr lang="en-US" dirty="0" err="1"/>
              <a:t>tuyến</a:t>
            </a:r>
            <a:r>
              <a:rPr lang="en-US" dirty="0"/>
              <a:t>, </a:t>
            </a:r>
            <a:r>
              <a:rPr lang="en-US" dirty="0" err="1"/>
              <a:t>cài</a:t>
            </a:r>
            <a:r>
              <a:rPr lang="en-US" dirty="0"/>
              <a:t> </a:t>
            </a:r>
            <a:r>
              <a:rPr lang="en-US" dirty="0" err="1"/>
              <a:t>đặt</a:t>
            </a:r>
            <a:r>
              <a:rPr lang="en-US" dirty="0"/>
              <a:t> </a:t>
            </a:r>
            <a:r>
              <a:rPr lang="en-US" dirty="0" err="1"/>
              <a:t>các</a:t>
            </a:r>
            <a:r>
              <a:rPr lang="en-US" dirty="0"/>
              <a:t> </a:t>
            </a:r>
            <a:r>
              <a:rPr lang="en-US" dirty="0" err="1"/>
              <a:t>ứng</a:t>
            </a:r>
            <a:r>
              <a:rPr lang="en-US" dirty="0"/>
              <a:t> </a:t>
            </a:r>
            <a:r>
              <a:rPr lang="en-US" dirty="0" err="1"/>
              <a:t>dụng</a:t>
            </a:r>
            <a:r>
              <a:rPr lang="en-US" dirty="0"/>
              <a:t> </a:t>
            </a:r>
            <a:r>
              <a:rPr lang="en-US" dirty="0" err="1"/>
              <a:t>cá</a:t>
            </a:r>
            <a:r>
              <a:rPr lang="en-US" dirty="0"/>
              <a:t> </a:t>
            </a:r>
            <a:r>
              <a:rPr lang="en-US" dirty="0" err="1"/>
              <a:t>nhân</a:t>
            </a:r>
            <a:r>
              <a:rPr lang="en-US" dirty="0"/>
              <a:t>, </a:t>
            </a:r>
            <a:r>
              <a:rPr lang="en-US" dirty="0" err="1"/>
              <a:t>thanh</a:t>
            </a:r>
            <a:r>
              <a:rPr lang="en-US" dirty="0"/>
              <a:t> </a:t>
            </a:r>
            <a:r>
              <a:rPr lang="en-US" dirty="0" err="1"/>
              <a:t>toán</a:t>
            </a:r>
            <a:r>
              <a:rPr lang="en-US" dirty="0"/>
              <a:t> </a:t>
            </a:r>
            <a:r>
              <a:rPr lang="en-US" dirty="0" err="1"/>
              <a:t>không</a:t>
            </a:r>
            <a:r>
              <a:rPr lang="en-US" dirty="0"/>
              <a:t> </a:t>
            </a:r>
            <a:r>
              <a:rPr lang="en-US" dirty="0" err="1"/>
              <a:t>dùng</a:t>
            </a:r>
            <a:r>
              <a:rPr lang="en-US" dirty="0"/>
              <a:t> </a:t>
            </a:r>
            <a:r>
              <a:rPr lang="en-US" dirty="0" err="1"/>
              <a:t>tiền</a:t>
            </a:r>
            <a:r>
              <a:rPr lang="en-US" dirty="0"/>
              <a:t> </a:t>
            </a:r>
            <a:r>
              <a:rPr lang="en-US" dirty="0" err="1"/>
              <a:t>mặt</a:t>
            </a:r>
            <a:r>
              <a:rPr lang="en-US" dirty="0"/>
              <a:t>. </a:t>
            </a:r>
            <a:endParaRPr lang="en-US" dirty="0" smtClean="0"/>
          </a:p>
        </p:txBody>
      </p:sp>
      <p:sp>
        <p:nvSpPr>
          <p:cNvPr id="3" name="Title 2"/>
          <p:cNvSpPr>
            <a:spLocks noGrp="1"/>
          </p:cNvSpPr>
          <p:nvPr>
            <p:ph type="title"/>
          </p:nvPr>
        </p:nvSpPr>
        <p:spPr>
          <a:xfrm>
            <a:off x="457200" y="685800"/>
            <a:ext cx="8229600" cy="685800"/>
          </a:xfrm>
        </p:spPr>
        <p:style>
          <a:lnRef idx="1">
            <a:schemeClr val="accent5"/>
          </a:lnRef>
          <a:fillRef idx="2">
            <a:schemeClr val="accent5"/>
          </a:fillRef>
          <a:effectRef idx="1">
            <a:schemeClr val="accent5"/>
          </a:effectRef>
          <a:fontRef idx="minor">
            <a:schemeClr val="dk1"/>
          </a:fontRef>
        </p:style>
        <p:txBody>
          <a:bodyPr>
            <a:noAutofit/>
          </a:bodyPr>
          <a:lstStyle/>
          <a:p>
            <a:r>
              <a:rPr lang="en-US" sz="4000" dirty="0" smtClean="0">
                <a:latin typeface="+mj-lt"/>
              </a:rPr>
              <a:t>SỐ LIỆU THỐNG KÊ</a:t>
            </a:r>
            <a:endParaRPr lang="en-US" sz="4000" dirty="0">
              <a:latin typeface="+mj-lt"/>
            </a:endParaRPr>
          </a:p>
        </p:txBody>
      </p:sp>
      <p:sp>
        <p:nvSpPr>
          <p:cNvPr id="6" name="Content Placeholder 1"/>
          <p:cNvSpPr txBox="1">
            <a:spLocks/>
          </p:cNvSpPr>
          <p:nvPr/>
        </p:nvSpPr>
        <p:spPr>
          <a:xfrm>
            <a:off x="4889937" y="3124200"/>
            <a:ext cx="4038601" cy="28956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dk1"/>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dk1"/>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dk1"/>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dk1"/>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marL="0" indent="0" algn="just">
              <a:spcAft>
                <a:spcPts val="600"/>
              </a:spcAft>
              <a:buFont typeface="Symbol" pitchFamily="18" charset="2"/>
              <a:buNone/>
            </a:pPr>
            <a:endParaRPr lang="en-US" dirty="0" smtClean="0"/>
          </a:p>
          <a:p>
            <a:pPr marL="0" indent="0" algn="just">
              <a:spcAft>
                <a:spcPts val="600"/>
              </a:spcAft>
              <a:buFont typeface="Symbol" pitchFamily="18" charset="2"/>
              <a:buNone/>
            </a:pPr>
            <a:r>
              <a:rPr lang="en-US" dirty="0" err="1" smtClean="0"/>
              <a:t>Số</a:t>
            </a:r>
            <a:r>
              <a:rPr lang="en-US" dirty="0" smtClean="0"/>
              <a:t> </a:t>
            </a:r>
            <a:r>
              <a:rPr lang="en-US" dirty="0" err="1" smtClean="0"/>
              <a:t>người</a:t>
            </a:r>
            <a:r>
              <a:rPr lang="en-US" dirty="0" smtClean="0"/>
              <a:t> </a:t>
            </a:r>
            <a:r>
              <a:rPr lang="en-US" dirty="0" err="1" smtClean="0"/>
              <a:t>dân</a:t>
            </a:r>
            <a:r>
              <a:rPr lang="en-US" dirty="0" smtClean="0"/>
              <a:t> </a:t>
            </a:r>
            <a:r>
              <a:rPr lang="en-US" dirty="0" err="1" smtClean="0"/>
              <a:t>chưa</a:t>
            </a:r>
            <a:r>
              <a:rPr lang="en-US" dirty="0" smtClean="0"/>
              <a:t> </a:t>
            </a:r>
            <a:r>
              <a:rPr lang="en-US" dirty="0" err="1" smtClean="0"/>
              <a:t>có</a:t>
            </a:r>
            <a:r>
              <a:rPr lang="en-US" dirty="0" smtClean="0"/>
              <a:t> </a:t>
            </a:r>
            <a:r>
              <a:rPr lang="en-US" dirty="0" err="1" smtClean="0"/>
              <a:t>điện</a:t>
            </a:r>
            <a:r>
              <a:rPr lang="en-US" dirty="0" smtClean="0"/>
              <a:t> </a:t>
            </a:r>
            <a:r>
              <a:rPr lang="en-US" dirty="0" err="1" smtClean="0"/>
              <a:t>thoại</a:t>
            </a:r>
            <a:r>
              <a:rPr lang="en-US" dirty="0" smtClean="0"/>
              <a:t> </a:t>
            </a:r>
            <a:r>
              <a:rPr lang="en-US" dirty="0" err="1" smtClean="0"/>
              <a:t>thông</a:t>
            </a:r>
            <a:r>
              <a:rPr lang="en-US" dirty="0" smtClean="0"/>
              <a:t> minh </a:t>
            </a:r>
            <a:r>
              <a:rPr lang="en-US" dirty="0" err="1" smtClean="0"/>
              <a:t>chủ</a:t>
            </a:r>
            <a:r>
              <a:rPr lang="en-US" dirty="0" smtClean="0"/>
              <a:t> </a:t>
            </a:r>
            <a:r>
              <a:rPr lang="en-US" dirty="0" err="1" smtClean="0"/>
              <a:t>yếu</a:t>
            </a:r>
            <a:r>
              <a:rPr lang="en-US" dirty="0" smtClean="0"/>
              <a:t> </a:t>
            </a:r>
            <a:r>
              <a:rPr lang="en-US" dirty="0" err="1" smtClean="0"/>
              <a:t>là</a:t>
            </a:r>
            <a:r>
              <a:rPr lang="en-US" dirty="0" smtClean="0"/>
              <a:t> </a:t>
            </a:r>
            <a:r>
              <a:rPr lang="en-US" dirty="0" err="1" smtClean="0"/>
              <a:t>thành</a:t>
            </a:r>
            <a:r>
              <a:rPr lang="en-US" dirty="0" smtClean="0"/>
              <a:t> </a:t>
            </a:r>
            <a:r>
              <a:rPr lang="en-US" dirty="0" err="1" smtClean="0"/>
              <a:t>viên</a:t>
            </a:r>
            <a:r>
              <a:rPr lang="en-US" dirty="0" smtClean="0"/>
              <a:t> </a:t>
            </a:r>
            <a:r>
              <a:rPr lang="en-US" dirty="0" err="1" smtClean="0"/>
              <a:t>các</a:t>
            </a:r>
            <a:r>
              <a:rPr lang="en-US" dirty="0" smtClean="0"/>
              <a:t> </a:t>
            </a:r>
            <a:r>
              <a:rPr lang="en-US" dirty="0" err="1" smtClean="0"/>
              <a:t>hộ</a:t>
            </a:r>
            <a:r>
              <a:rPr lang="en-US" dirty="0" smtClean="0"/>
              <a:t> </a:t>
            </a:r>
            <a:r>
              <a:rPr lang="en-US" dirty="0" err="1" smtClean="0"/>
              <a:t>nghèo</a:t>
            </a:r>
            <a:r>
              <a:rPr lang="en-US" dirty="0" smtClean="0"/>
              <a:t>, </a:t>
            </a:r>
            <a:r>
              <a:rPr lang="en-US" dirty="0" err="1" smtClean="0"/>
              <a:t>cận</a:t>
            </a:r>
            <a:r>
              <a:rPr lang="en-US" dirty="0" smtClean="0"/>
              <a:t> </a:t>
            </a:r>
            <a:r>
              <a:rPr lang="en-US" dirty="0" err="1" smtClean="0"/>
              <a:t>nghèo</a:t>
            </a:r>
            <a:r>
              <a:rPr lang="en-US" dirty="0" smtClean="0"/>
              <a:t>, </a:t>
            </a:r>
            <a:r>
              <a:rPr lang="en-US" dirty="0" err="1" smtClean="0"/>
              <a:t>người</a:t>
            </a:r>
            <a:r>
              <a:rPr lang="en-US" dirty="0" smtClean="0"/>
              <a:t> </a:t>
            </a:r>
            <a:r>
              <a:rPr lang="en-US" dirty="0" err="1" smtClean="0"/>
              <a:t>dân</a:t>
            </a:r>
            <a:r>
              <a:rPr lang="en-US" dirty="0" smtClean="0"/>
              <a:t> </a:t>
            </a:r>
            <a:r>
              <a:rPr lang="en-US" dirty="0" err="1" smtClean="0"/>
              <a:t>thuộc</a:t>
            </a:r>
            <a:r>
              <a:rPr lang="en-US" dirty="0" smtClean="0"/>
              <a:t> </a:t>
            </a:r>
            <a:r>
              <a:rPr lang="en-US" dirty="0" err="1" smtClean="0"/>
              <a:t>xã</a:t>
            </a:r>
            <a:r>
              <a:rPr lang="en-US" dirty="0" smtClean="0"/>
              <a:t> </a:t>
            </a:r>
            <a:r>
              <a:rPr lang="en-US" dirty="0" err="1" smtClean="0"/>
              <a:t>có</a:t>
            </a:r>
            <a:r>
              <a:rPr lang="en-US" dirty="0" smtClean="0"/>
              <a:t> </a:t>
            </a:r>
            <a:r>
              <a:rPr lang="en-US" dirty="0" err="1" smtClean="0"/>
              <a:t>điều</a:t>
            </a:r>
            <a:r>
              <a:rPr lang="en-US" dirty="0" smtClean="0"/>
              <a:t> </a:t>
            </a:r>
            <a:r>
              <a:rPr lang="en-US" dirty="0" err="1" smtClean="0"/>
              <a:t>kiện</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kinh</a:t>
            </a:r>
            <a:r>
              <a:rPr lang="en-US" dirty="0" smtClean="0"/>
              <a:t> </a:t>
            </a:r>
            <a:r>
              <a:rPr lang="en-US" dirty="0" err="1" smtClean="0"/>
              <a:t>tế</a:t>
            </a:r>
            <a:r>
              <a:rPr lang="en-US" dirty="0" smtClean="0"/>
              <a:t> - </a:t>
            </a:r>
            <a:r>
              <a:rPr lang="en-US" dirty="0" err="1" smtClean="0"/>
              <a:t>xã</a:t>
            </a:r>
            <a:r>
              <a:rPr lang="en-US" dirty="0" smtClean="0"/>
              <a:t> </a:t>
            </a:r>
            <a:r>
              <a:rPr lang="en-US" dirty="0" err="1" smtClean="0"/>
              <a:t>hội</a:t>
            </a:r>
            <a:r>
              <a:rPr lang="en-US" dirty="0" smtClean="0"/>
              <a:t> </a:t>
            </a:r>
            <a:r>
              <a:rPr lang="en-US" dirty="0" err="1" smtClean="0"/>
              <a:t>đặc</a:t>
            </a:r>
            <a:r>
              <a:rPr lang="en-US" dirty="0" smtClean="0"/>
              <a:t> </a:t>
            </a:r>
            <a:r>
              <a:rPr lang="en-US" dirty="0" err="1" smtClean="0"/>
              <a:t>biệt</a:t>
            </a:r>
            <a:r>
              <a:rPr lang="en-US" dirty="0" smtClean="0"/>
              <a:t> </a:t>
            </a:r>
            <a:r>
              <a:rPr lang="en-US" dirty="0" err="1" smtClean="0"/>
              <a:t>khó</a:t>
            </a:r>
            <a:r>
              <a:rPr lang="en-US" dirty="0" smtClean="0"/>
              <a:t> </a:t>
            </a:r>
            <a:r>
              <a:rPr lang="en-US" dirty="0" err="1" smtClean="0"/>
              <a:t>khăn</a:t>
            </a:r>
            <a:r>
              <a:rPr lang="en-US" dirty="0" smtClean="0"/>
              <a:t>… </a:t>
            </a:r>
            <a:endParaRPr lang="en-US" dirty="0"/>
          </a:p>
        </p:txBody>
      </p:sp>
    </p:spTree>
    <p:extLst>
      <p:ext uri="{BB962C8B-B14F-4D97-AF65-F5344CB8AC3E}">
        <p14:creationId xmlns:p14="http://schemas.microsoft.com/office/powerpoint/2010/main" val="1479505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4421" y="2133600"/>
            <a:ext cx="8153400" cy="3733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907712" y="2292340"/>
            <a:ext cx="7446818"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ts val="600"/>
              </a:spcBef>
              <a:spcAft>
                <a:spcPts val="600"/>
              </a:spcAft>
            </a:pPr>
            <a:r>
              <a:rPr lang="cy-GB" sz="3600" dirty="0" smtClean="0">
                <a:latin typeface="+mj-lt"/>
                <a:cs typeface="Times New Roman" pitchFamily="18" charset="0"/>
              </a:rPr>
              <a:t>Mô hình thí điểm chuyển đổi số cấp xã và hỗ trợ điện thoại thông minh vận dụng với điều kiện của Bắc Kạn là phù hợp, cần được nhân rộng phạm vi thí điểm sang các địa phương trong tỉnh.</a:t>
            </a:r>
            <a:endParaRPr lang="en-US" sz="3600" dirty="0">
              <a:latin typeface="+mj-lt"/>
              <a:cs typeface="Times New Roman" pitchFamily="18" charset="0"/>
            </a:endParaRPr>
          </a:p>
        </p:txBody>
      </p:sp>
      <p:sp>
        <p:nvSpPr>
          <p:cNvPr id="2" name="Rectangle 1"/>
          <p:cNvSpPr/>
          <p:nvPr/>
        </p:nvSpPr>
        <p:spPr>
          <a:xfrm>
            <a:off x="1447800" y="762000"/>
            <a:ext cx="6629399"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spcBef>
                <a:spcPts val="600"/>
              </a:spcBef>
              <a:spcAft>
                <a:spcPts val="600"/>
              </a:spcAft>
            </a:pPr>
            <a:r>
              <a:rPr lang="cy-GB" sz="3200" b="1" dirty="0">
                <a:latin typeface="Times New Roman" pitchFamily="18" charset="0"/>
                <a:cs typeface="Times New Roman" pitchFamily="18" charset="0"/>
              </a:rPr>
              <a:t>THỰC TẾ CHO THẤY</a:t>
            </a:r>
            <a:r>
              <a:rPr lang="cy-GB"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198989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362200"/>
            <a:ext cx="8534400" cy="2819400"/>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a:buNone/>
            </a:pPr>
            <a:r>
              <a:rPr lang="en-US" sz="2800" dirty="0" err="1" smtClean="0"/>
              <a:t>Bộ</a:t>
            </a:r>
            <a:r>
              <a:rPr lang="en-US" sz="2800" dirty="0" smtClean="0"/>
              <a:t> </a:t>
            </a:r>
            <a:r>
              <a:rPr lang="en-US" sz="2800" dirty="0" err="1"/>
              <a:t>Thông</a:t>
            </a:r>
            <a:r>
              <a:rPr lang="en-US" sz="2800" dirty="0"/>
              <a:t> tin </a:t>
            </a:r>
            <a:r>
              <a:rPr lang="en-US" sz="2800" dirty="0" err="1"/>
              <a:t>và</a:t>
            </a:r>
            <a:r>
              <a:rPr lang="en-US" sz="2800" dirty="0"/>
              <a:t> </a:t>
            </a:r>
            <a:r>
              <a:rPr lang="en-US" sz="2800" dirty="0" err="1"/>
              <a:t>Truyền</a:t>
            </a:r>
            <a:r>
              <a:rPr lang="en-US" sz="2800" dirty="0"/>
              <a:t> </a:t>
            </a:r>
            <a:r>
              <a:rPr lang="en-US" sz="2800" dirty="0" err="1"/>
              <a:t>thông</a:t>
            </a:r>
            <a:r>
              <a:rPr lang="en-US" sz="2800" dirty="0"/>
              <a:t> </a:t>
            </a:r>
            <a:r>
              <a:rPr lang="en-US" sz="2800" dirty="0" err="1" smtClean="0"/>
              <a:t>có</a:t>
            </a:r>
            <a:r>
              <a:rPr lang="en-US" sz="2800" dirty="0" smtClean="0"/>
              <a:t> </a:t>
            </a:r>
            <a:r>
              <a:rPr lang="en-US" sz="2800" dirty="0" err="1" smtClean="0"/>
              <a:t>chính</a:t>
            </a:r>
            <a:r>
              <a:rPr lang="en-US" sz="2800" dirty="0" smtClean="0"/>
              <a:t> </a:t>
            </a:r>
            <a:r>
              <a:rPr lang="en-US" sz="2800" dirty="0" err="1" smtClean="0"/>
              <a:t>sách</a:t>
            </a:r>
            <a:r>
              <a:rPr lang="en-US" sz="2800" dirty="0" smtClean="0"/>
              <a:t>, </a:t>
            </a:r>
            <a:r>
              <a:rPr lang="en-US" sz="2800" dirty="0" err="1" smtClean="0"/>
              <a:t>chương</a:t>
            </a:r>
            <a:r>
              <a:rPr lang="en-US" sz="2800" dirty="0" smtClean="0"/>
              <a:t> </a:t>
            </a:r>
            <a:r>
              <a:rPr lang="en-US" sz="2800" dirty="0" err="1"/>
              <a:t>trình</a:t>
            </a:r>
            <a:r>
              <a:rPr lang="en-US" sz="2800" dirty="0"/>
              <a:t> </a:t>
            </a:r>
            <a:r>
              <a:rPr lang="en-US" sz="2800" dirty="0" err="1"/>
              <a:t>hỗ</a:t>
            </a:r>
            <a:r>
              <a:rPr lang="en-US" sz="2800" dirty="0"/>
              <a:t> </a:t>
            </a:r>
            <a:r>
              <a:rPr lang="en-US" sz="2800" dirty="0" err="1"/>
              <a:t>trợ</a:t>
            </a:r>
            <a:r>
              <a:rPr lang="en-US" sz="2800" dirty="0"/>
              <a:t> </a:t>
            </a:r>
            <a:r>
              <a:rPr lang="en-US" sz="2800" dirty="0" err="1"/>
              <a:t>điện</a:t>
            </a:r>
            <a:r>
              <a:rPr lang="en-US" sz="2800" dirty="0"/>
              <a:t> </a:t>
            </a:r>
            <a:r>
              <a:rPr lang="en-US" sz="2800" dirty="0" err="1"/>
              <a:t>thoại</a:t>
            </a:r>
            <a:r>
              <a:rPr lang="en-US" sz="2800" dirty="0"/>
              <a:t> </a:t>
            </a:r>
            <a:r>
              <a:rPr lang="en-US" sz="2800" dirty="0" err="1"/>
              <a:t>thông</a:t>
            </a:r>
            <a:r>
              <a:rPr lang="en-US" sz="2800" dirty="0"/>
              <a:t> minh, </a:t>
            </a:r>
            <a:r>
              <a:rPr lang="en-US" sz="2800" dirty="0" err="1"/>
              <a:t>huy</a:t>
            </a:r>
            <a:r>
              <a:rPr lang="en-US" sz="2800" dirty="0"/>
              <a:t> </a:t>
            </a:r>
            <a:r>
              <a:rPr lang="en-US" sz="2800" dirty="0" err="1" smtClean="0"/>
              <a:t>động</a:t>
            </a:r>
            <a:r>
              <a:rPr lang="en-US" sz="2800" dirty="0" smtClean="0"/>
              <a:t> </a:t>
            </a:r>
            <a:r>
              <a:rPr lang="en-US" sz="2800" dirty="0" err="1" smtClean="0"/>
              <a:t>các</a:t>
            </a:r>
            <a:r>
              <a:rPr lang="en-US" sz="2800" dirty="0" smtClean="0"/>
              <a:t> </a:t>
            </a:r>
            <a:r>
              <a:rPr lang="en-US" sz="2800" dirty="0" err="1"/>
              <a:t>nguồn</a:t>
            </a:r>
            <a:r>
              <a:rPr lang="en-US" sz="2800" dirty="0"/>
              <a:t> </a:t>
            </a:r>
            <a:r>
              <a:rPr lang="en-US" sz="2800" dirty="0" err="1"/>
              <a:t>lực</a:t>
            </a:r>
            <a:r>
              <a:rPr lang="en-US" sz="2800" dirty="0"/>
              <a:t> </a:t>
            </a:r>
            <a:r>
              <a:rPr lang="en-US" sz="2800" dirty="0" err="1"/>
              <a:t>để</a:t>
            </a:r>
            <a:r>
              <a:rPr lang="en-US" sz="2800" dirty="0"/>
              <a:t> </a:t>
            </a:r>
            <a:r>
              <a:rPr lang="en-US" sz="2800" dirty="0" err="1"/>
              <a:t>hỗ</a:t>
            </a:r>
            <a:r>
              <a:rPr lang="en-US" sz="2800" dirty="0"/>
              <a:t> </a:t>
            </a:r>
            <a:r>
              <a:rPr lang="en-US" sz="2800" dirty="0" err="1"/>
              <a:t>trợ</a:t>
            </a:r>
            <a:r>
              <a:rPr lang="en-US" sz="2800" dirty="0"/>
              <a:t> </a:t>
            </a:r>
            <a:r>
              <a:rPr lang="en-US" sz="2800" dirty="0" err="1"/>
              <a:t>thêm</a:t>
            </a:r>
            <a:r>
              <a:rPr lang="en-US" sz="2800" dirty="0"/>
              <a:t> </a:t>
            </a:r>
            <a:r>
              <a:rPr lang="en-US" sz="2800" dirty="0" err="1"/>
              <a:t>kinh</a:t>
            </a:r>
            <a:r>
              <a:rPr lang="en-US" sz="2800" dirty="0"/>
              <a:t> </a:t>
            </a:r>
            <a:r>
              <a:rPr lang="en-US" sz="2800" dirty="0" err="1"/>
              <a:t>phí</a:t>
            </a:r>
            <a:r>
              <a:rPr lang="en-US" sz="2800" dirty="0"/>
              <a:t> </a:t>
            </a:r>
            <a:r>
              <a:rPr lang="en-US" sz="2800" dirty="0" err="1"/>
              <a:t>trang</a:t>
            </a:r>
            <a:r>
              <a:rPr lang="en-US" sz="2800" dirty="0"/>
              <a:t> </a:t>
            </a:r>
            <a:r>
              <a:rPr lang="en-US" sz="2800" dirty="0" err="1"/>
              <a:t>bị</a:t>
            </a:r>
            <a:r>
              <a:rPr lang="en-US" sz="2800" dirty="0"/>
              <a:t> smartphone </a:t>
            </a:r>
            <a:r>
              <a:rPr lang="en-US" sz="2800" dirty="0" err="1"/>
              <a:t>cho</a:t>
            </a:r>
            <a:r>
              <a:rPr lang="en-US" sz="2800" dirty="0"/>
              <a:t> </a:t>
            </a:r>
            <a:r>
              <a:rPr lang="en-US" sz="2800" dirty="0" err="1"/>
              <a:t>hộ</a:t>
            </a:r>
            <a:r>
              <a:rPr lang="en-US" sz="2800" dirty="0"/>
              <a:t> </a:t>
            </a:r>
            <a:r>
              <a:rPr lang="en-US" sz="2800" dirty="0" err="1"/>
              <a:t>nghèo</a:t>
            </a:r>
            <a:r>
              <a:rPr lang="en-US" sz="2800" dirty="0"/>
              <a:t>, </a:t>
            </a:r>
            <a:r>
              <a:rPr lang="en-US" sz="2800" dirty="0" err="1"/>
              <a:t>cận</a:t>
            </a:r>
            <a:r>
              <a:rPr lang="en-US" sz="2800" dirty="0"/>
              <a:t> </a:t>
            </a:r>
            <a:r>
              <a:rPr lang="en-US" sz="2800" dirty="0" err="1"/>
              <a:t>nghèo</a:t>
            </a:r>
            <a:r>
              <a:rPr lang="en-US" sz="2800" dirty="0"/>
              <a:t> </a:t>
            </a:r>
            <a:r>
              <a:rPr lang="en-US" sz="2800" dirty="0" err="1"/>
              <a:t>cả</a:t>
            </a:r>
            <a:r>
              <a:rPr lang="en-US" sz="2800" dirty="0"/>
              <a:t> </a:t>
            </a:r>
            <a:r>
              <a:rPr lang="en-US" sz="2800" dirty="0" err="1"/>
              <a:t>nước</a:t>
            </a:r>
            <a:r>
              <a:rPr lang="en-US" sz="2800" dirty="0"/>
              <a:t> </a:t>
            </a:r>
            <a:r>
              <a:rPr lang="en-US" sz="2800" dirty="0" err="1"/>
              <a:t>nói</a:t>
            </a:r>
            <a:r>
              <a:rPr lang="en-US" sz="2800" dirty="0"/>
              <a:t> </a:t>
            </a:r>
            <a:r>
              <a:rPr lang="en-US" sz="2800" dirty="0" err="1"/>
              <a:t>chung</a:t>
            </a:r>
            <a:r>
              <a:rPr lang="en-US" sz="2800" dirty="0"/>
              <a:t>, </a:t>
            </a:r>
            <a:r>
              <a:rPr lang="en-US" sz="2800" dirty="0" err="1"/>
              <a:t>các</a:t>
            </a:r>
            <a:r>
              <a:rPr lang="en-US" sz="2800" dirty="0"/>
              <a:t> </a:t>
            </a:r>
            <a:r>
              <a:rPr lang="en-US" sz="2800" dirty="0" err="1"/>
              <a:t>tỉnh</a:t>
            </a:r>
            <a:r>
              <a:rPr lang="en-US" sz="2800" dirty="0"/>
              <a:t> </a:t>
            </a:r>
            <a:r>
              <a:rPr lang="en-US" sz="2800" dirty="0" err="1"/>
              <a:t>còn</a:t>
            </a:r>
            <a:r>
              <a:rPr lang="en-US" sz="2800" dirty="0"/>
              <a:t> </a:t>
            </a:r>
            <a:r>
              <a:rPr lang="en-US" sz="2800" dirty="0" err="1"/>
              <a:t>nhiều</a:t>
            </a:r>
            <a:r>
              <a:rPr lang="en-US" sz="2800" dirty="0"/>
              <a:t> </a:t>
            </a:r>
            <a:r>
              <a:rPr lang="en-US" sz="2800" dirty="0" err="1"/>
              <a:t>khó</a:t>
            </a:r>
            <a:r>
              <a:rPr lang="en-US" sz="2800" dirty="0"/>
              <a:t> </a:t>
            </a:r>
            <a:r>
              <a:rPr lang="en-US" sz="2800" dirty="0" err="1"/>
              <a:t>khăn</a:t>
            </a:r>
            <a:r>
              <a:rPr lang="en-US" sz="2800" dirty="0"/>
              <a:t> </a:t>
            </a:r>
            <a:r>
              <a:rPr lang="en-US" sz="2800" dirty="0" err="1"/>
              <a:t>như</a:t>
            </a:r>
            <a:r>
              <a:rPr lang="en-US" sz="2800" dirty="0"/>
              <a:t> </a:t>
            </a:r>
            <a:r>
              <a:rPr lang="en-US" sz="2800" dirty="0" err="1"/>
              <a:t>Bắc</a:t>
            </a:r>
            <a:r>
              <a:rPr lang="en-US" sz="2800" dirty="0"/>
              <a:t> </a:t>
            </a:r>
            <a:r>
              <a:rPr lang="en-US" sz="2800" dirty="0" err="1"/>
              <a:t>Kạn</a:t>
            </a:r>
            <a:r>
              <a:rPr lang="en-US" sz="2800" dirty="0"/>
              <a:t> </a:t>
            </a:r>
            <a:r>
              <a:rPr lang="en-US" sz="2800" dirty="0" err="1"/>
              <a:t>nói</a:t>
            </a:r>
            <a:r>
              <a:rPr lang="en-US" sz="2800" dirty="0"/>
              <a:t> </a:t>
            </a:r>
            <a:r>
              <a:rPr lang="en-US" sz="2800" dirty="0" err="1"/>
              <a:t>riêng</a:t>
            </a:r>
            <a:r>
              <a:rPr lang="en-US" sz="2800" dirty="0"/>
              <a:t>.</a:t>
            </a:r>
          </a:p>
        </p:txBody>
      </p:sp>
      <p:sp>
        <p:nvSpPr>
          <p:cNvPr id="3" name="Title 2"/>
          <p:cNvSpPr>
            <a:spLocks noGrp="1"/>
          </p:cNvSpPr>
          <p:nvPr>
            <p:ph type="title"/>
          </p:nvPr>
        </p:nvSpPr>
        <p:spPr>
          <a:xfrm>
            <a:off x="685800" y="685800"/>
            <a:ext cx="7696200" cy="609600"/>
          </a:xfrm>
        </p:spPr>
        <p:style>
          <a:lnRef idx="3">
            <a:schemeClr val="lt1"/>
          </a:lnRef>
          <a:fillRef idx="1">
            <a:schemeClr val="accent5"/>
          </a:fillRef>
          <a:effectRef idx="1">
            <a:schemeClr val="accent5"/>
          </a:effectRef>
          <a:fontRef idx="minor">
            <a:schemeClr val="lt1"/>
          </a:fontRef>
        </p:style>
        <p:txBody>
          <a:bodyPr>
            <a:normAutofit/>
          </a:bodyPr>
          <a:lstStyle/>
          <a:p>
            <a:r>
              <a:rPr lang="en-US" sz="3200" dirty="0" smtClean="0"/>
              <a:t>   </a:t>
            </a:r>
            <a:r>
              <a:rPr lang="en-US" sz="3200" b="1" dirty="0" smtClean="0">
                <a:solidFill>
                  <a:schemeClr val="bg1"/>
                </a:solidFill>
                <a:latin typeface="Times New Roman" pitchFamily="18" charset="0"/>
                <a:cs typeface="Times New Roman" pitchFamily="18" charset="0"/>
              </a:rPr>
              <a:t>ĐỀ XUẤT CỦA TỈNH BẮC KẠN</a:t>
            </a:r>
            <a:endParaRPr lang="en-US"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56086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438400"/>
            <a:ext cx="8763000" cy="206210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cy-GB" sz="3200" b="1" dirty="0" smtClean="0">
                <a:solidFill>
                  <a:schemeClr val="tx2">
                    <a:lumMod val="60000"/>
                    <a:lumOff val="40000"/>
                  </a:schemeClr>
                </a:solidFill>
                <a:latin typeface="Times New Roman" pitchFamily="18" charset="0"/>
                <a:cs typeface="Times New Roman" pitchFamily="18" charset="0"/>
              </a:rPr>
              <a:t>SỞ THÔNG TIN VÀ TRUYỀN THÔNG </a:t>
            </a:r>
          </a:p>
          <a:p>
            <a:pPr algn="ctr"/>
            <a:r>
              <a:rPr lang="cy-GB" sz="3200" b="1" dirty="0" smtClean="0">
                <a:solidFill>
                  <a:schemeClr val="tx2">
                    <a:lumMod val="60000"/>
                    <a:lumOff val="40000"/>
                  </a:schemeClr>
                </a:solidFill>
                <a:latin typeface="Times New Roman" pitchFamily="18" charset="0"/>
                <a:cs typeface="Times New Roman" pitchFamily="18" charset="0"/>
              </a:rPr>
              <a:t>TỈNH BẮC KẠN</a:t>
            </a:r>
          </a:p>
          <a:p>
            <a:pPr algn="ctr"/>
            <a:endParaRPr lang="cy-GB" sz="3200" b="1" dirty="0" smtClean="0">
              <a:solidFill>
                <a:schemeClr val="tx2">
                  <a:lumMod val="60000"/>
                  <a:lumOff val="40000"/>
                </a:schemeClr>
              </a:solidFill>
              <a:latin typeface="Times New Roman" pitchFamily="18" charset="0"/>
              <a:cs typeface="Times New Roman" pitchFamily="18" charset="0"/>
            </a:endParaRPr>
          </a:p>
          <a:p>
            <a:pPr algn="ctr"/>
            <a:r>
              <a:rPr lang="cy-GB" sz="3200" b="1" dirty="0" smtClean="0">
                <a:solidFill>
                  <a:schemeClr val="tx2">
                    <a:lumMod val="60000"/>
                    <a:lumOff val="40000"/>
                  </a:schemeClr>
                </a:solidFill>
                <a:latin typeface="Times New Roman" pitchFamily="18" charset="0"/>
                <a:cs typeface="Times New Roman" pitchFamily="18" charset="0"/>
              </a:rPr>
              <a:t>Xin trân trọng cảm ơn!</a:t>
            </a:r>
            <a:endParaRPr lang="en-US" sz="3200" dirty="0">
              <a:solidFill>
                <a:schemeClr val="tx2">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842935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1"/>
            <a:ext cx="9144000" cy="1523999"/>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lgn="ctr">
              <a:buNone/>
            </a:pPr>
            <a:endParaRPr lang="en-US" i="1" dirty="0">
              <a:latin typeface="Times New Roman" pitchFamily="18" charset="0"/>
              <a:cs typeface="Times New Roman" pitchFamily="18" charset="0"/>
              <a:sym typeface="Wingdings" pitchFamily="2" charset="2"/>
            </a:endParaRPr>
          </a:p>
          <a:p>
            <a:pPr marL="0" indent="0" algn="ctr">
              <a:buNone/>
            </a:pPr>
            <a:r>
              <a:rPr lang="en-US" dirty="0" err="1"/>
              <a:t>N</a:t>
            </a:r>
            <a:r>
              <a:rPr lang="en-US" dirty="0" err="1" smtClean="0"/>
              <a:t>âng</a:t>
            </a:r>
            <a:r>
              <a:rPr lang="en-US" dirty="0" smtClean="0"/>
              <a:t> </a:t>
            </a:r>
            <a:r>
              <a:rPr lang="en-US" dirty="0" err="1"/>
              <a:t>cao</a:t>
            </a:r>
            <a:r>
              <a:rPr lang="en-US" dirty="0"/>
              <a:t> </a:t>
            </a:r>
            <a:r>
              <a:rPr lang="en-US" dirty="0" err="1"/>
              <a:t>nhận</a:t>
            </a:r>
            <a:r>
              <a:rPr lang="en-US" dirty="0"/>
              <a:t> </a:t>
            </a:r>
            <a:r>
              <a:rPr lang="en-US" dirty="0" err="1"/>
              <a:t>thức</a:t>
            </a:r>
            <a:r>
              <a:rPr lang="en-US" dirty="0"/>
              <a:t> </a:t>
            </a:r>
            <a:r>
              <a:rPr lang="en-US" dirty="0" err="1"/>
              <a:t>của</a:t>
            </a:r>
            <a:r>
              <a:rPr lang="en-US" dirty="0"/>
              <a:t> </a:t>
            </a:r>
            <a:r>
              <a:rPr lang="en-US" dirty="0" err="1"/>
              <a:t>người</a:t>
            </a:r>
            <a:r>
              <a:rPr lang="en-US" dirty="0"/>
              <a:t> </a:t>
            </a:r>
            <a:r>
              <a:rPr lang="en-US" dirty="0" err="1"/>
              <a:t>dân</a:t>
            </a:r>
            <a:r>
              <a:rPr lang="en-US" dirty="0"/>
              <a:t> </a:t>
            </a:r>
            <a:r>
              <a:rPr lang="en-US" dirty="0" err="1"/>
              <a:t>về</a:t>
            </a:r>
            <a:r>
              <a:rPr lang="en-US" dirty="0"/>
              <a:t> </a:t>
            </a:r>
            <a:r>
              <a:rPr lang="en-US" dirty="0" err="1"/>
              <a:t>chuyển</a:t>
            </a:r>
            <a:r>
              <a:rPr lang="en-US" dirty="0"/>
              <a:t> </a:t>
            </a:r>
            <a:r>
              <a:rPr lang="en-US" dirty="0" err="1"/>
              <a:t>đổi</a:t>
            </a:r>
            <a:r>
              <a:rPr lang="en-US" dirty="0"/>
              <a:t> </a:t>
            </a:r>
            <a:r>
              <a:rPr lang="en-US" dirty="0" err="1"/>
              <a:t>số</a:t>
            </a:r>
            <a:r>
              <a:rPr lang="en-US" dirty="0"/>
              <a:t>, </a:t>
            </a:r>
            <a:r>
              <a:rPr lang="en-US" dirty="0" err="1"/>
              <a:t>nhất</a:t>
            </a:r>
            <a:r>
              <a:rPr lang="en-US" dirty="0"/>
              <a:t> </a:t>
            </a:r>
            <a:r>
              <a:rPr lang="en-US" dirty="0" err="1"/>
              <a:t>là</a:t>
            </a:r>
            <a:r>
              <a:rPr lang="en-US" dirty="0"/>
              <a:t> </a:t>
            </a:r>
            <a:r>
              <a:rPr lang="en-US" dirty="0" err="1"/>
              <a:t>người</a:t>
            </a:r>
            <a:r>
              <a:rPr lang="en-US" dirty="0"/>
              <a:t> </a:t>
            </a:r>
            <a:r>
              <a:rPr lang="en-US" dirty="0" err="1"/>
              <a:t>dân</a:t>
            </a:r>
            <a:r>
              <a:rPr lang="en-US" dirty="0"/>
              <a:t> </a:t>
            </a:r>
            <a:r>
              <a:rPr lang="en-US" dirty="0" err="1"/>
              <a:t>và</a:t>
            </a:r>
            <a:r>
              <a:rPr lang="en-US" dirty="0"/>
              <a:t> </a:t>
            </a:r>
            <a:r>
              <a:rPr lang="en-US" dirty="0" err="1"/>
              <a:t>đồng</a:t>
            </a:r>
            <a:r>
              <a:rPr lang="en-US" dirty="0"/>
              <a:t> </a:t>
            </a:r>
            <a:r>
              <a:rPr lang="en-US" dirty="0" err="1"/>
              <a:t>bào</a:t>
            </a:r>
            <a:r>
              <a:rPr lang="en-US" dirty="0"/>
              <a:t> </a:t>
            </a:r>
            <a:r>
              <a:rPr lang="en-US" dirty="0" err="1"/>
              <a:t>dân</a:t>
            </a:r>
            <a:r>
              <a:rPr lang="en-US" dirty="0"/>
              <a:t> </a:t>
            </a:r>
            <a:r>
              <a:rPr lang="en-US" dirty="0" err="1"/>
              <a:t>tộc</a:t>
            </a:r>
            <a:r>
              <a:rPr lang="en-US" dirty="0"/>
              <a:t> </a:t>
            </a:r>
            <a:r>
              <a:rPr lang="en-US" dirty="0" err="1"/>
              <a:t>thiểu</a:t>
            </a:r>
            <a:r>
              <a:rPr lang="en-US" dirty="0"/>
              <a:t> </a:t>
            </a:r>
            <a:r>
              <a:rPr lang="en-US" dirty="0" err="1"/>
              <a:t>số</a:t>
            </a:r>
            <a:r>
              <a:rPr lang="en-US" dirty="0"/>
              <a:t> ở </a:t>
            </a:r>
            <a:r>
              <a:rPr lang="en-US" dirty="0" err="1"/>
              <a:t>vùng</a:t>
            </a:r>
            <a:r>
              <a:rPr lang="en-US" dirty="0"/>
              <a:t> </a:t>
            </a:r>
            <a:r>
              <a:rPr lang="en-US" dirty="0" err="1"/>
              <a:t>sâu</a:t>
            </a:r>
            <a:r>
              <a:rPr lang="en-US" dirty="0"/>
              <a:t>, </a:t>
            </a:r>
            <a:r>
              <a:rPr lang="en-US" dirty="0" err="1"/>
              <a:t>vùng</a:t>
            </a:r>
            <a:r>
              <a:rPr lang="en-US" dirty="0"/>
              <a:t> </a:t>
            </a:r>
            <a:r>
              <a:rPr lang="en-US" dirty="0" err="1"/>
              <a:t>xa</a:t>
            </a:r>
            <a:r>
              <a:rPr lang="en-US" dirty="0"/>
              <a:t> </a:t>
            </a:r>
            <a:r>
              <a:rPr lang="en-US" dirty="0" err="1"/>
              <a:t>và</a:t>
            </a:r>
            <a:r>
              <a:rPr lang="en-US" dirty="0"/>
              <a:t> </a:t>
            </a:r>
            <a:r>
              <a:rPr lang="en-US" dirty="0" err="1"/>
              <a:t>hỗ</a:t>
            </a:r>
            <a:r>
              <a:rPr lang="en-US" dirty="0"/>
              <a:t> </a:t>
            </a:r>
            <a:r>
              <a:rPr lang="en-US" dirty="0" err="1"/>
              <a:t>trợ</a:t>
            </a:r>
            <a:r>
              <a:rPr lang="en-US" dirty="0"/>
              <a:t> </a:t>
            </a:r>
            <a:r>
              <a:rPr lang="en-US" dirty="0" err="1" smtClean="0"/>
              <a:t>trang</a:t>
            </a:r>
            <a:r>
              <a:rPr lang="en-US" dirty="0" smtClean="0"/>
              <a:t> </a:t>
            </a:r>
            <a:r>
              <a:rPr lang="en-US" dirty="0" err="1"/>
              <a:t>bị</a:t>
            </a:r>
            <a:r>
              <a:rPr lang="en-US" dirty="0"/>
              <a:t> </a:t>
            </a:r>
            <a:r>
              <a:rPr lang="en-US" dirty="0" err="1"/>
              <a:t>công</a:t>
            </a:r>
            <a:r>
              <a:rPr lang="en-US" dirty="0"/>
              <a:t> </a:t>
            </a:r>
            <a:r>
              <a:rPr lang="en-US" dirty="0" err="1"/>
              <a:t>cụ</a:t>
            </a:r>
            <a:r>
              <a:rPr lang="en-US" dirty="0"/>
              <a:t> </a:t>
            </a:r>
            <a:r>
              <a:rPr lang="en-US" dirty="0" err="1"/>
              <a:t>cho</a:t>
            </a:r>
            <a:r>
              <a:rPr lang="en-US" dirty="0"/>
              <a:t> </a:t>
            </a:r>
            <a:r>
              <a:rPr lang="en-US" dirty="0" err="1"/>
              <a:t>người</a:t>
            </a:r>
            <a:r>
              <a:rPr lang="en-US" dirty="0"/>
              <a:t> </a:t>
            </a:r>
            <a:r>
              <a:rPr lang="en-US" dirty="0" err="1"/>
              <a:t>dân</a:t>
            </a:r>
            <a:r>
              <a:rPr lang="en-US" dirty="0"/>
              <a:t> </a:t>
            </a:r>
            <a:r>
              <a:rPr lang="en-US" dirty="0" err="1"/>
              <a:t>tham</a:t>
            </a:r>
            <a:r>
              <a:rPr lang="en-US" dirty="0"/>
              <a:t> </a:t>
            </a:r>
            <a:r>
              <a:rPr lang="en-US" dirty="0" err="1"/>
              <a:t>gia</a:t>
            </a:r>
            <a:r>
              <a:rPr lang="en-US" dirty="0"/>
              <a:t> </a:t>
            </a:r>
            <a:r>
              <a:rPr lang="en-US" dirty="0" err="1"/>
              <a:t>môi</a:t>
            </a:r>
            <a:r>
              <a:rPr lang="en-US" dirty="0"/>
              <a:t> </a:t>
            </a:r>
            <a:r>
              <a:rPr lang="en-US" dirty="0" err="1"/>
              <a:t>trường</a:t>
            </a:r>
            <a:r>
              <a:rPr lang="en-US" dirty="0"/>
              <a:t> </a:t>
            </a:r>
            <a:r>
              <a:rPr lang="en-US" dirty="0" err="1"/>
              <a:t>số</a:t>
            </a:r>
            <a:r>
              <a:rPr lang="en-US" dirty="0"/>
              <a:t> </a:t>
            </a:r>
            <a:r>
              <a:rPr lang="en-US" dirty="0" err="1"/>
              <a:t>hiện</a:t>
            </a:r>
            <a:r>
              <a:rPr lang="en-US" dirty="0"/>
              <a:t> </a:t>
            </a:r>
            <a:r>
              <a:rPr lang="en-US" dirty="0" smtClean="0"/>
              <a:t>nay</a:t>
            </a:r>
            <a:endParaRPr lang="en-US" dirty="0"/>
          </a:p>
          <a:p>
            <a:pPr marL="0" indent="0" algn="ctr">
              <a:buNone/>
            </a:pPr>
            <a:endParaRPr lang="en-US" i="1" dirty="0">
              <a:solidFill>
                <a:srgbClr val="0070C0"/>
              </a:solidFill>
              <a:latin typeface="Arial" pitchFamily="34" charset="0"/>
              <a:cs typeface="Arial" pitchFamily="34" charset="0"/>
            </a:endParaRPr>
          </a:p>
          <a:p>
            <a:endParaRPr lang="en-US" dirty="0"/>
          </a:p>
        </p:txBody>
      </p:sp>
      <p:sp>
        <p:nvSpPr>
          <p:cNvPr id="2" name="Title 1"/>
          <p:cNvSpPr>
            <a:spLocks noGrp="1"/>
          </p:cNvSpPr>
          <p:nvPr>
            <p:ph type="title"/>
          </p:nvPr>
        </p:nvSpPr>
        <p:spPr>
          <a:xfrm>
            <a:off x="0" y="0"/>
            <a:ext cx="9143999" cy="1295400"/>
          </a:xfrm>
        </p:spPr>
        <p:style>
          <a:lnRef idx="3">
            <a:schemeClr val="lt1"/>
          </a:lnRef>
          <a:fillRef idx="1">
            <a:schemeClr val="accent2"/>
          </a:fillRef>
          <a:effectRef idx="1">
            <a:schemeClr val="accent2"/>
          </a:effectRef>
          <a:fontRef idx="minor">
            <a:schemeClr val="lt1"/>
          </a:fontRef>
        </p:style>
        <p:txBody>
          <a:bodyPr>
            <a:normAutofit/>
          </a:bodyPr>
          <a:lstStyle/>
          <a:p>
            <a:r>
              <a:rPr lang="en-US" sz="2800" b="1" dirty="0" smtClean="0">
                <a:solidFill>
                  <a:schemeClr val="bg1"/>
                </a:solidFill>
                <a:latin typeface="Arial" pitchFamily="34" charset="0"/>
                <a:cs typeface="Arial" pitchFamily="34" charset="0"/>
              </a:rPr>
              <a:t>“</a:t>
            </a:r>
            <a:r>
              <a:rPr lang="en-US" sz="2800" b="1" dirty="0" err="1" smtClean="0">
                <a:solidFill>
                  <a:schemeClr val="bg1"/>
                </a:solidFill>
                <a:latin typeface="Arial" pitchFamily="34" charset="0"/>
                <a:cs typeface="Arial" pitchFamily="34" charset="0"/>
              </a:rPr>
              <a:t>Điểm</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nghẽn</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đầu</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tiên</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cần</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tháo</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gỡ</a:t>
            </a:r>
            <a:r>
              <a:rPr lang="en-US" sz="2800" b="1" dirty="0" smtClean="0">
                <a:solidFill>
                  <a:schemeClr val="bg1"/>
                </a:solidFill>
                <a:latin typeface="Arial" pitchFamily="34" charset="0"/>
                <a:cs typeface="Arial" pitchFamily="34" charset="0"/>
              </a:rPr>
              <a:t> </a:t>
            </a:r>
            <a:br>
              <a:rPr lang="en-US" sz="2800" b="1" dirty="0" smtClean="0">
                <a:solidFill>
                  <a:schemeClr val="bg1"/>
                </a:solidFill>
                <a:latin typeface="Arial" pitchFamily="34" charset="0"/>
                <a:cs typeface="Arial" pitchFamily="34" charset="0"/>
              </a:rPr>
            </a:br>
            <a:r>
              <a:rPr lang="en-US" sz="2800" b="1" dirty="0" err="1" smtClean="0">
                <a:solidFill>
                  <a:schemeClr val="bg1"/>
                </a:solidFill>
                <a:latin typeface="Arial" pitchFamily="34" charset="0"/>
                <a:cs typeface="Arial" pitchFamily="34" charset="0"/>
              </a:rPr>
              <a:t>trong</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nhiệm</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vụ</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chuyển</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đổi</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số</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của</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Bắc</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Kạn</a:t>
            </a:r>
            <a:endParaRPr lang="en-US" sz="2800"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2971800"/>
            <a:ext cx="4732973" cy="3581400"/>
          </a:xfrm>
          <a:prstGeom prst="rect">
            <a:avLst/>
          </a:prstGeom>
        </p:spPr>
        <p:style>
          <a:lnRef idx="2">
            <a:schemeClr val="accent6"/>
          </a:lnRef>
          <a:fillRef idx="1">
            <a:schemeClr val="lt1"/>
          </a:fillRef>
          <a:effectRef idx="0">
            <a:schemeClr val="accent6"/>
          </a:effectRef>
          <a:fontRef idx="minor">
            <a:schemeClr val="dk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461938"/>
            <a:ext cx="3810000" cy="2602708"/>
          </a:xfrm>
          <a:prstGeom prst="rect">
            <a:avLst/>
          </a:prstGeom>
        </p:spPr>
        <p:style>
          <a:lnRef idx="1">
            <a:schemeClr val="accent5"/>
          </a:lnRef>
          <a:fillRef idx="2">
            <a:schemeClr val="accent5"/>
          </a:fillRef>
          <a:effectRef idx="1">
            <a:schemeClr val="accent5"/>
          </a:effectRef>
          <a:fontRef idx="minor">
            <a:schemeClr val="dk1"/>
          </a:fontRef>
        </p:style>
      </p:pic>
      <p:sp>
        <p:nvSpPr>
          <p:cNvPr id="7" name="Down Arrow 6"/>
          <p:cNvSpPr/>
          <p:nvPr/>
        </p:nvSpPr>
        <p:spPr>
          <a:xfrm>
            <a:off x="4487386" y="1295400"/>
            <a:ext cx="32162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16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8458200" cy="838200"/>
          </a:xfrm>
        </p:spPr>
        <p:style>
          <a:lnRef idx="3">
            <a:schemeClr val="lt1"/>
          </a:lnRef>
          <a:fillRef idx="1">
            <a:schemeClr val="accent2"/>
          </a:fillRef>
          <a:effectRef idx="1">
            <a:schemeClr val="accent2"/>
          </a:effectRef>
          <a:fontRef idx="minor">
            <a:schemeClr val="lt1"/>
          </a:fontRef>
        </p:style>
        <p:txBody>
          <a:bodyPr>
            <a:noAutofit/>
          </a:bodyPr>
          <a:lstStyle/>
          <a:p>
            <a:r>
              <a:rPr lang="cy-GB" sz="2200" b="1" dirty="0" smtClean="0">
                <a:solidFill>
                  <a:schemeClr val="bg1"/>
                </a:solidFill>
                <a:latin typeface="Arial" pitchFamily="34" charset="0"/>
                <a:cs typeface="Arial" pitchFamily="34" charset="0"/>
              </a:rPr>
              <a:t>XÃ VI HƯƠNG THUỘC HUYỆN BẠCH THÔNG - 1 </a:t>
            </a:r>
            <a:r>
              <a:rPr lang="cy-GB" sz="2200" b="1" dirty="0">
                <a:solidFill>
                  <a:schemeClr val="bg1"/>
                </a:solidFill>
                <a:latin typeface="Arial" pitchFamily="34" charset="0"/>
                <a:cs typeface="Arial" pitchFamily="34" charset="0"/>
              </a:rPr>
              <a:t>TRONG 7 XÃ </a:t>
            </a:r>
            <a:r>
              <a:rPr lang="cy-GB" sz="2200" b="1" dirty="0" smtClean="0">
                <a:solidFill>
                  <a:schemeClr val="bg1"/>
                </a:solidFill>
                <a:latin typeface="Arial" pitchFamily="34" charset="0"/>
                <a:cs typeface="Arial" pitchFamily="34" charset="0"/>
              </a:rPr>
              <a:t/>
            </a:r>
            <a:br>
              <a:rPr lang="cy-GB" sz="2200" b="1" dirty="0" smtClean="0">
                <a:solidFill>
                  <a:schemeClr val="bg1"/>
                </a:solidFill>
                <a:latin typeface="Arial" pitchFamily="34" charset="0"/>
                <a:cs typeface="Arial" pitchFamily="34" charset="0"/>
              </a:rPr>
            </a:br>
            <a:r>
              <a:rPr lang="cy-GB" sz="2200" b="1" dirty="0" smtClean="0">
                <a:solidFill>
                  <a:schemeClr val="bg1"/>
                </a:solidFill>
                <a:latin typeface="Arial" pitchFamily="34" charset="0"/>
                <a:cs typeface="Arial" pitchFamily="34" charset="0"/>
              </a:rPr>
              <a:t>TIÊN </a:t>
            </a:r>
            <a:r>
              <a:rPr lang="cy-GB" sz="2200" b="1" dirty="0">
                <a:solidFill>
                  <a:schemeClr val="bg1"/>
                </a:solidFill>
                <a:latin typeface="Arial" pitchFamily="34" charset="0"/>
                <a:cs typeface="Arial" pitchFamily="34" charset="0"/>
              </a:rPr>
              <a:t>PHONG </a:t>
            </a:r>
            <a:r>
              <a:rPr lang="cy-GB" sz="2200" b="1" dirty="0" smtClean="0">
                <a:solidFill>
                  <a:schemeClr val="bg1"/>
                </a:solidFill>
                <a:latin typeface="Arial" pitchFamily="34" charset="0"/>
                <a:cs typeface="Arial" pitchFamily="34" charset="0"/>
              </a:rPr>
              <a:t>TRÊN </a:t>
            </a:r>
            <a:r>
              <a:rPr lang="cy-GB" sz="2200" b="1" dirty="0">
                <a:solidFill>
                  <a:schemeClr val="bg1"/>
                </a:solidFill>
                <a:latin typeface="Arial" pitchFamily="34" charset="0"/>
                <a:cs typeface="Arial" pitchFamily="34" charset="0"/>
              </a:rPr>
              <a:t>CẢ </a:t>
            </a:r>
            <a:r>
              <a:rPr lang="cy-GB" sz="2200" b="1" dirty="0" smtClean="0">
                <a:solidFill>
                  <a:schemeClr val="bg1"/>
                </a:solidFill>
                <a:latin typeface="Arial" pitchFamily="34" charset="0"/>
                <a:cs typeface="Arial" pitchFamily="34" charset="0"/>
              </a:rPr>
              <a:t>NƯỚC THÍ </a:t>
            </a:r>
            <a:r>
              <a:rPr lang="cy-GB" sz="2200" b="1" dirty="0">
                <a:solidFill>
                  <a:schemeClr val="bg1"/>
                </a:solidFill>
                <a:latin typeface="Arial" pitchFamily="34" charset="0"/>
                <a:cs typeface="Arial" pitchFamily="34" charset="0"/>
              </a:rPr>
              <a:t>ĐIỂM CHUYỂN ĐỔI SỐ</a:t>
            </a:r>
            <a:endParaRPr lang="en-US" sz="2200" b="1" dirty="0">
              <a:solidFill>
                <a:schemeClr val="bg1"/>
              </a:solidFill>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71599"/>
            <a:ext cx="8686800" cy="5107983"/>
          </a:xfrm>
          <a:prstGeom prst="rect">
            <a:avLst/>
          </a:prstGeom>
        </p:spPr>
      </p:pic>
    </p:spTree>
    <p:extLst>
      <p:ext uri="{BB962C8B-B14F-4D97-AF65-F5344CB8AC3E}">
        <p14:creationId xmlns:p14="http://schemas.microsoft.com/office/powerpoint/2010/main" val="2105262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04800"/>
            <a:ext cx="8458200" cy="1252728"/>
          </a:xfrm>
        </p:spPr>
        <p:style>
          <a:lnRef idx="3">
            <a:schemeClr val="lt1"/>
          </a:lnRef>
          <a:fillRef idx="1">
            <a:schemeClr val="accent2"/>
          </a:fillRef>
          <a:effectRef idx="1">
            <a:schemeClr val="accent2"/>
          </a:effectRef>
          <a:fontRef idx="minor">
            <a:schemeClr val="lt1"/>
          </a:fontRef>
        </p:style>
        <p:txBody>
          <a:bodyPr>
            <a:noAutofit/>
          </a:bodyPr>
          <a:lstStyle/>
          <a:p>
            <a:r>
              <a:rPr lang="cy-GB" sz="2200" b="1" dirty="0" smtClean="0">
                <a:solidFill>
                  <a:schemeClr val="bg1"/>
                </a:solidFill>
                <a:latin typeface="Arial" pitchFamily="34" charset="0"/>
                <a:cs typeface="Arial" pitchFamily="34" charset="0"/>
              </a:rPr>
              <a:t>XÃ VI HƯƠNG THUỘC HUYỆN BẠCH THÔNG - 1 </a:t>
            </a:r>
            <a:r>
              <a:rPr lang="cy-GB" sz="2200" b="1" dirty="0">
                <a:solidFill>
                  <a:schemeClr val="bg1"/>
                </a:solidFill>
                <a:latin typeface="Arial" pitchFamily="34" charset="0"/>
                <a:cs typeface="Arial" pitchFamily="34" charset="0"/>
              </a:rPr>
              <a:t>TRONG 7 XÃ TIÊN PHONG </a:t>
            </a:r>
            <a:r>
              <a:rPr lang="cy-GB" sz="2200" b="1" dirty="0" smtClean="0">
                <a:solidFill>
                  <a:schemeClr val="bg1"/>
                </a:solidFill>
                <a:latin typeface="Arial" pitchFamily="34" charset="0"/>
                <a:cs typeface="Arial" pitchFamily="34" charset="0"/>
              </a:rPr>
              <a:t>TRÊN </a:t>
            </a:r>
            <a:r>
              <a:rPr lang="cy-GB" sz="2200" b="1" dirty="0">
                <a:solidFill>
                  <a:schemeClr val="bg1"/>
                </a:solidFill>
                <a:latin typeface="Arial" pitchFamily="34" charset="0"/>
                <a:cs typeface="Arial" pitchFamily="34" charset="0"/>
              </a:rPr>
              <a:t>CẢ </a:t>
            </a:r>
            <a:r>
              <a:rPr lang="cy-GB" sz="2200" b="1" dirty="0" smtClean="0">
                <a:solidFill>
                  <a:schemeClr val="bg1"/>
                </a:solidFill>
                <a:latin typeface="Arial" pitchFamily="34" charset="0"/>
                <a:cs typeface="Arial" pitchFamily="34" charset="0"/>
              </a:rPr>
              <a:t>NƯỚC THÍ ĐIỂM CHUYỂN </a:t>
            </a:r>
            <a:r>
              <a:rPr lang="cy-GB" sz="2200" b="1" dirty="0">
                <a:solidFill>
                  <a:schemeClr val="bg1"/>
                </a:solidFill>
                <a:latin typeface="Arial" pitchFamily="34" charset="0"/>
                <a:cs typeface="Arial" pitchFamily="34" charset="0"/>
              </a:rPr>
              <a:t>ĐỔI SỐ</a:t>
            </a:r>
            <a:endParaRPr lang="en-US" sz="2200" b="1" dirty="0">
              <a:solidFill>
                <a:schemeClr val="bg1"/>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57289"/>
            <a:ext cx="8382000" cy="4226011"/>
          </a:xfrm>
          <a:prstGeom prst="rect">
            <a:avLst/>
          </a:prstGeom>
        </p:spPr>
      </p:pic>
      <p:sp>
        <p:nvSpPr>
          <p:cNvPr id="6" name="Rectangle 5"/>
          <p:cNvSpPr/>
          <p:nvPr/>
        </p:nvSpPr>
        <p:spPr>
          <a:xfrm>
            <a:off x="2413000" y="6083300"/>
            <a:ext cx="5105400" cy="369332"/>
          </a:xfrm>
          <a:prstGeom prst="rect">
            <a:avLst/>
          </a:prstGeom>
        </p:spPr>
        <p:txBody>
          <a:bodyPr wrap="square">
            <a:spAutoFit/>
          </a:bodyPr>
          <a:lstStyle/>
          <a:p>
            <a:pPr algn="ctr"/>
            <a:r>
              <a:rPr lang="en-US" i="1" dirty="0" smtClean="0">
                <a:latin typeface="Arial" pitchFamily="34" charset="0"/>
                <a:cs typeface="Arial" pitchFamily="34" charset="0"/>
              </a:rPr>
              <a:t>T</a:t>
            </a:r>
            <a:r>
              <a:rPr lang="vi-VN" i="1" dirty="0" smtClean="0">
                <a:latin typeface="Arial" pitchFamily="34" charset="0"/>
                <a:cs typeface="Arial" pitchFamily="34" charset="0"/>
              </a:rPr>
              <a:t>riển </a:t>
            </a:r>
            <a:r>
              <a:rPr lang="vi-VN" i="1" dirty="0">
                <a:latin typeface="Arial" pitchFamily="34" charset="0"/>
                <a:cs typeface="Arial" pitchFamily="34" charset="0"/>
              </a:rPr>
              <a:t>khai y tế từ xa tại trạm y tế xã Vi Hương</a:t>
            </a:r>
            <a:endParaRPr lang="en-US" i="1" dirty="0">
              <a:latin typeface="Arial" pitchFamily="34" charset="0"/>
              <a:cs typeface="Arial" pitchFamily="34" charset="0"/>
            </a:endParaRPr>
          </a:p>
        </p:txBody>
      </p:sp>
    </p:spTree>
    <p:extLst>
      <p:ext uri="{BB962C8B-B14F-4D97-AF65-F5344CB8AC3E}">
        <p14:creationId xmlns:p14="http://schemas.microsoft.com/office/powerpoint/2010/main" val="3131859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04800"/>
            <a:ext cx="8458200" cy="1252728"/>
          </a:xfrm>
        </p:spPr>
        <p:style>
          <a:lnRef idx="3">
            <a:schemeClr val="lt1"/>
          </a:lnRef>
          <a:fillRef idx="1">
            <a:schemeClr val="accent2"/>
          </a:fillRef>
          <a:effectRef idx="1">
            <a:schemeClr val="accent2"/>
          </a:effectRef>
          <a:fontRef idx="minor">
            <a:schemeClr val="lt1"/>
          </a:fontRef>
        </p:style>
        <p:txBody>
          <a:bodyPr>
            <a:noAutofit/>
          </a:bodyPr>
          <a:lstStyle/>
          <a:p>
            <a:r>
              <a:rPr lang="cy-GB" sz="2200" b="1" dirty="0" smtClean="0">
                <a:solidFill>
                  <a:schemeClr val="bg1"/>
                </a:solidFill>
                <a:latin typeface="Arial" pitchFamily="34" charset="0"/>
                <a:cs typeface="Arial" pitchFamily="34" charset="0"/>
              </a:rPr>
              <a:t>XÃ VI HƯƠNG THUỘC HUYỆN BẠCH THÔNG - 1 </a:t>
            </a:r>
            <a:r>
              <a:rPr lang="cy-GB" sz="2200" b="1" dirty="0">
                <a:solidFill>
                  <a:schemeClr val="bg1"/>
                </a:solidFill>
                <a:latin typeface="Arial" pitchFamily="34" charset="0"/>
                <a:cs typeface="Arial" pitchFamily="34" charset="0"/>
              </a:rPr>
              <a:t>TRONG 7 XÃ TIÊN PHONG </a:t>
            </a:r>
            <a:r>
              <a:rPr lang="cy-GB" sz="2200" b="1" dirty="0" smtClean="0">
                <a:solidFill>
                  <a:schemeClr val="bg1"/>
                </a:solidFill>
                <a:latin typeface="Arial" pitchFamily="34" charset="0"/>
                <a:cs typeface="Arial" pitchFamily="34" charset="0"/>
              </a:rPr>
              <a:t>TRÊN </a:t>
            </a:r>
            <a:r>
              <a:rPr lang="cy-GB" sz="2200" b="1" dirty="0">
                <a:solidFill>
                  <a:schemeClr val="bg1"/>
                </a:solidFill>
                <a:latin typeface="Arial" pitchFamily="34" charset="0"/>
                <a:cs typeface="Arial" pitchFamily="34" charset="0"/>
              </a:rPr>
              <a:t>CẢ </a:t>
            </a:r>
            <a:r>
              <a:rPr lang="cy-GB" sz="2200" b="1" dirty="0" smtClean="0">
                <a:solidFill>
                  <a:schemeClr val="bg1"/>
                </a:solidFill>
                <a:latin typeface="Arial" pitchFamily="34" charset="0"/>
                <a:cs typeface="Arial" pitchFamily="34" charset="0"/>
              </a:rPr>
              <a:t>NƯỚC THÍ ĐIỂM CHUYỂN </a:t>
            </a:r>
            <a:r>
              <a:rPr lang="cy-GB" sz="2200" b="1" dirty="0">
                <a:solidFill>
                  <a:schemeClr val="bg1"/>
                </a:solidFill>
                <a:latin typeface="Arial" pitchFamily="34" charset="0"/>
                <a:cs typeface="Arial" pitchFamily="34" charset="0"/>
              </a:rPr>
              <a:t>ĐỔI SỐ</a:t>
            </a:r>
            <a:endParaRPr lang="en-US" sz="2200" b="1" dirty="0">
              <a:solidFill>
                <a:schemeClr val="bg1"/>
              </a:solidFill>
              <a:latin typeface="Arial" pitchFamily="34" charset="0"/>
              <a:cs typeface="Arial" pitchFamily="34" charset="0"/>
            </a:endParaRPr>
          </a:p>
        </p:txBody>
      </p:sp>
      <p:sp>
        <p:nvSpPr>
          <p:cNvPr id="6" name="Rectangle 5"/>
          <p:cNvSpPr/>
          <p:nvPr/>
        </p:nvSpPr>
        <p:spPr>
          <a:xfrm>
            <a:off x="304800" y="4724400"/>
            <a:ext cx="4387579"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i="1" dirty="0" err="1" smtClean="0">
                <a:solidFill>
                  <a:schemeClr val="accent1">
                    <a:lumMod val="75000"/>
                  </a:schemeClr>
                </a:solidFill>
                <a:latin typeface="Arial" pitchFamily="34" charset="0"/>
                <a:cs typeface="Arial" pitchFamily="34" charset="0"/>
              </a:rPr>
              <a:t>Hợp</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tác</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xã</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Thiên</a:t>
            </a:r>
            <a:r>
              <a:rPr lang="en-US" i="1" dirty="0" smtClean="0">
                <a:solidFill>
                  <a:schemeClr val="accent1">
                    <a:lumMod val="75000"/>
                  </a:schemeClr>
                </a:solidFill>
                <a:latin typeface="Arial" pitchFamily="34" charset="0"/>
                <a:cs typeface="Arial" pitchFamily="34" charset="0"/>
              </a:rPr>
              <a:t> An </a:t>
            </a:r>
            <a:r>
              <a:rPr lang="en-US" i="1" dirty="0" err="1" smtClean="0">
                <a:solidFill>
                  <a:schemeClr val="accent1">
                    <a:lumMod val="75000"/>
                  </a:schemeClr>
                </a:solidFill>
                <a:latin typeface="Arial" pitchFamily="34" charset="0"/>
                <a:cs typeface="Arial" pitchFamily="34" charset="0"/>
              </a:rPr>
              <a:t>trên</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địa</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bàn</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xã</a:t>
            </a:r>
            <a:r>
              <a:rPr lang="en-US" i="1" dirty="0" smtClean="0">
                <a:solidFill>
                  <a:schemeClr val="accent1">
                    <a:lumMod val="75000"/>
                  </a:schemeClr>
                </a:solidFill>
                <a:latin typeface="Arial" pitchFamily="34" charset="0"/>
                <a:cs typeface="Arial" pitchFamily="34" charset="0"/>
              </a:rPr>
              <a:t> </a:t>
            </a:r>
          </a:p>
          <a:p>
            <a:pPr algn="ctr"/>
            <a:r>
              <a:rPr lang="en-US" i="1" dirty="0" smtClean="0">
                <a:solidFill>
                  <a:schemeClr val="accent1">
                    <a:lumMod val="75000"/>
                  </a:schemeClr>
                </a:solidFill>
                <a:latin typeface="Arial" pitchFamily="34" charset="0"/>
                <a:cs typeface="Arial" pitchFamily="34" charset="0"/>
              </a:rPr>
              <a:t>Vi </a:t>
            </a:r>
            <a:r>
              <a:rPr lang="en-US" i="1" dirty="0" err="1" smtClean="0">
                <a:solidFill>
                  <a:schemeClr val="accent1">
                    <a:lumMod val="75000"/>
                  </a:schemeClr>
                </a:solidFill>
                <a:latin typeface="Arial" pitchFamily="34" charset="0"/>
                <a:cs typeface="Arial" pitchFamily="34" charset="0"/>
              </a:rPr>
              <a:t>Hương</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chuyển</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đổi</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số</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trong</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quảng</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bá</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sản</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phẩm</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bán</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hàng</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trên</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sàn</a:t>
            </a:r>
            <a:endParaRPr lang="en-US" i="1" dirty="0" smtClean="0">
              <a:solidFill>
                <a:schemeClr val="accent1">
                  <a:lumMod val="75000"/>
                </a:schemeClr>
              </a:solidFill>
              <a:latin typeface="Arial" pitchFamily="34" charset="0"/>
              <a:cs typeface="Arial" pitchFamily="34" charset="0"/>
            </a:endParaRPr>
          </a:p>
          <a:p>
            <a:pPr algn="ct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thương</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mại</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điện</a:t>
            </a:r>
            <a:r>
              <a:rPr lang="en-US" i="1" dirty="0" smtClean="0">
                <a:solidFill>
                  <a:schemeClr val="accent1">
                    <a:lumMod val="75000"/>
                  </a:schemeClr>
                </a:solidFill>
                <a:latin typeface="Arial" pitchFamily="34" charset="0"/>
                <a:cs typeface="Arial" pitchFamily="34" charset="0"/>
              </a:rPr>
              <a:t> </a:t>
            </a:r>
            <a:r>
              <a:rPr lang="en-US" i="1" dirty="0" err="1" smtClean="0">
                <a:solidFill>
                  <a:schemeClr val="accent1">
                    <a:lumMod val="75000"/>
                  </a:schemeClr>
                </a:solidFill>
                <a:latin typeface="Arial" pitchFamily="34" charset="0"/>
                <a:cs typeface="Arial" pitchFamily="34" charset="0"/>
              </a:rPr>
              <a:t>tử</a:t>
            </a:r>
            <a:endParaRPr lang="en-US" i="1" dirty="0">
              <a:solidFill>
                <a:schemeClr val="accent1">
                  <a:lumMod val="75000"/>
                </a:schemeClr>
              </a:solidFill>
              <a:latin typeface="Arial" pitchFamily="34" charset="0"/>
              <a:cs typeface="Arial"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752600"/>
            <a:ext cx="4387579" cy="2743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00" y="2338274"/>
            <a:ext cx="4025900" cy="2924579"/>
          </a:xfrm>
          <a:prstGeom prst="rect">
            <a:avLst/>
          </a:prstGeom>
        </p:spPr>
      </p:pic>
    </p:spTree>
    <p:extLst>
      <p:ext uri="{BB962C8B-B14F-4D97-AF65-F5344CB8AC3E}">
        <p14:creationId xmlns:p14="http://schemas.microsoft.com/office/powerpoint/2010/main" val="609114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625" t="10416" r="29272" b="9375"/>
          <a:stretch/>
        </p:blipFill>
        <p:spPr bwMode="auto">
          <a:xfrm>
            <a:off x="304800" y="1789568"/>
            <a:ext cx="4038600" cy="483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71948" y="304800"/>
            <a:ext cx="8153400" cy="1219200"/>
          </a:xfrm>
          <a:solidFill>
            <a:schemeClr val="tx2">
              <a:lumMod val="60000"/>
              <a:lumOff val="40000"/>
            </a:schemeClr>
          </a:solidFill>
          <a:ln>
            <a:solidFill>
              <a:schemeClr val="accent1"/>
            </a:solidFill>
          </a:ln>
        </p:spPr>
        <p:txBody>
          <a:bodyPr>
            <a:noAutofit/>
          </a:bodyPr>
          <a:lstStyle/>
          <a:p>
            <a:r>
              <a:rPr lang="cy-GB" sz="2400" b="1" dirty="0" smtClean="0">
                <a:solidFill>
                  <a:schemeClr val="bg1"/>
                </a:solidFill>
                <a:latin typeface="Arial" pitchFamily="34" charset="0"/>
                <a:cs typeface="Arial" pitchFamily="34" charset="0"/>
              </a:rPr>
              <a:t>Bắc Kạn thí điểm mô hình chuyển đổi số tại </a:t>
            </a:r>
            <a:br>
              <a:rPr lang="cy-GB" sz="2400" b="1" dirty="0" smtClean="0">
                <a:solidFill>
                  <a:schemeClr val="bg1"/>
                </a:solidFill>
                <a:latin typeface="Arial" pitchFamily="34" charset="0"/>
                <a:cs typeface="Arial" pitchFamily="34" charset="0"/>
              </a:rPr>
            </a:br>
            <a:r>
              <a:rPr lang="cy-GB" sz="2400" b="1" dirty="0" smtClean="0">
                <a:solidFill>
                  <a:schemeClr val="bg1"/>
                </a:solidFill>
                <a:latin typeface="Arial" pitchFamily="34" charset="0"/>
                <a:cs typeface="Arial" pitchFamily="34" charset="0"/>
              </a:rPr>
              <a:t>08 xã/phường/thị trấn gắn với phổ cập </a:t>
            </a:r>
            <a:br>
              <a:rPr lang="cy-GB" sz="2400" b="1" dirty="0" smtClean="0">
                <a:solidFill>
                  <a:schemeClr val="bg1"/>
                </a:solidFill>
                <a:latin typeface="Arial" pitchFamily="34" charset="0"/>
                <a:cs typeface="Arial" pitchFamily="34" charset="0"/>
              </a:rPr>
            </a:br>
            <a:r>
              <a:rPr lang="cy-GB" sz="2400" b="1" dirty="0" smtClean="0">
                <a:solidFill>
                  <a:schemeClr val="bg1"/>
                </a:solidFill>
                <a:latin typeface="Arial" pitchFamily="34" charset="0"/>
                <a:cs typeface="Arial" pitchFamily="34" charset="0"/>
              </a:rPr>
              <a:t>điện thoại thông minh</a:t>
            </a:r>
            <a:endParaRPr lang="en-US" sz="2400" dirty="0">
              <a:solidFill>
                <a:schemeClr val="bg1"/>
              </a:solidFill>
              <a:latin typeface="Arial" pitchFamily="34" charset="0"/>
              <a:cs typeface="Arial" pitchFamily="34" charset="0"/>
            </a:endParaRPr>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706" t="17856" r="31765" b="6251"/>
          <a:stretch/>
        </p:blipFill>
        <p:spPr bwMode="auto">
          <a:xfrm>
            <a:off x="4853566" y="1756707"/>
            <a:ext cx="3871782" cy="494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81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981200"/>
            <a:ext cx="7924800" cy="4144963"/>
          </a:xfrm>
        </p:spPr>
        <p:style>
          <a:lnRef idx="1">
            <a:schemeClr val="accent5"/>
          </a:lnRef>
          <a:fillRef idx="2">
            <a:schemeClr val="accent5"/>
          </a:fillRef>
          <a:effectRef idx="1">
            <a:schemeClr val="accent5"/>
          </a:effectRef>
          <a:fontRef idx="minor">
            <a:schemeClr val="dk1"/>
          </a:fontRef>
        </p:style>
        <p:txBody>
          <a:bodyPr/>
          <a:lstStyle/>
          <a:p>
            <a:pPr marL="0" indent="0" algn="ctr">
              <a:buNone/>
            </a:pPr>
            <a:r>
              <a:rPr lang="cy-GB" i="1" dirty="0" smtClean="0">
                <a:latin typeface="Times New Roman" pitchFamily="18" charset="0"/>
                <a:cs typeface="Times New Roman" pitchFamily="18" charset="0"/>
              </a:rPr>
              <a:t>Tại 08 đơn vị cấp xã được UBND các huyện, thành phố</a:t>
            </a:r>
          </a:p>
          <a:p>
            <a:pPr marL="0" indent="0" algn="ctr">
              <a:buNone/>
            </a:pPr>
            <a:r>
              <a:rPr lang="cy-GB" i="1" dirty="0" smtClean="0">
                <a:latin typeface="Times New Roman" pitchFamily="18" charset="0"/>
                <a:cs typeface="Times New Roman" pitchFamily="18" charset="0"/>
              </a:rPr>
              <a:t> lựa chọn là đơn vị triển khai thí điểm chuyển đổi số:</a:t>
            </a:r>
            <a:endParaRPr lang="en-US" dirty="0" smtClean="0">
              <a:latin typeface="Times New Roman" pitchFamily="18" charset="0"/>
              <a:cs typeface="Times New Roman" pitchFamily="18" charset="0"/>
            </a:endParaRPr>
          </a:p>
        </p:txBody>
      </p:sp>
      <p:sp>
        <p:nvSpPr>
          <p:cNvPr id="2" name="Title 1"/>
          <p:cNvSpPr>
            <a:spLocks noGrp="1"/>
          </p:cNvSpPr>
          <p:nvPr>
            <p:ph type="title"/>
          </p:nvPr>
        </p:nvSpPr>
        <p:spPr>
          <a:xfrm>
            <a:off x="457200" y="381000"/>
            <a:ext cx="8229600" cy="1066800"/>
          </a:xfrm>
        </p:spPr>
        <p:style>
          <a:lnRef idx="3">
            <a:schemeClr val="lt1"/>
          </a:lnRef>
          <a:fillRef idx="1">
            <a:schemeClr val="accent2"/>
          </a:fillRef>
          <a:effectRef idx="1">
            <a:schemeClr val="accent2"/>
          </a:effectRef>
          <a:fontRef idx="minor">
            <a:schemeClr val="lt1"/>
          </a:fontRef>
        </p:style>
        <p:txBody>
          <a:bodyPr>
            <a:normAutofit/>
          </a:bodyPr>
          <a:lstStyle/>
          <a:p>
            <a:r>
              <a:rPr lang="cy-GB" sz="2800" b="1" dirty="0" smtClean="0">
                <a:solidFill>
                  <a:schemeClr val="bg1"/>
                </a:solidFill>
                <a:latin typeface="Times New Roman" pitchFamily="18" charset="0"/>
                <a:cs typeface="Times New Roman" pitchFamily="18" charset="0"/>
              </a:rPr>
              <a:t>PHẠM VI THỰC HIỆN HỖ TRỢ </a:t>
            </a:r>
            <a:br>
              <a:rPr lang="cy-GB" sz="2800" b="1" dirty="0" smtClean="0">
                <a:solidFill>
                  <a:schemeClr val="bg1"/>
                </a:solidFill>
                <a:latin typeface="Times New Roman" pitchFamily="18" charset="0"/>
                <a:cs typeface="Times New Roman" pitchFamily="18" charset="0"/>
              </a:rPr>
            </a:br>
            <a:r>
              <a:rPr lang="cy-GB" sz="2800" b="1" dirty="0" smtClean="0">
                <a:solidFill>
                  <a:schemeClr val="bg1"/>
                </a:solidFill>
                <a:latin typeface="Times New Roman" pitchFamily="18" charset="0"/>
                <a:cs typeface="Times New Roman" pitchFamily="18" charset="0"/>
              </a:rPr>
              <a:t>ĐIỆN THOẠI THÔNG MINH</a:t>
            </a:r>
            <a:endParaRPr lang="en-US" sz="2800" dirty="0">
              <a:solidFill>
                <a:schemeClr val="bg1"/>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12457534"/>
              </p:ext>
            </p:extLst>
          </p:nvPr>
        </p:nvGraphicFramePr>
        <p:xfrm>
          <a:off x="609600" y="3048000"/>
          <a:ext cx="7924800" cy="3473450"/>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822325">
                <a:tc>
                  <a:txBody>
                    <a:bodyPr/>
                    <a:lstStyle/>
                    <a:p>
                      <a:pPr algn="ctr"/>
                      <a:endParaRPr lang="cy-GB" sz="1800" b="1" kern="1200" dirty="0" smtClean="0">
                        <a:solidFill>
                          <a:schemeClr val="tx1"/>
                        </a:solidFill>
                        <a:effectLst/>
                        <a:latin typeface="+mn-lt"/>
                        <a:ea typeface="+mn-ea"/>
                        <a:cs typeface="+mn-cs"/>
                      </a:endParaRPr>
                    </a:p>
                    <a:p>
                      <a:pPr algn="ctr"/>
                      <a:r>
                        <a:rPr lang="cy-GB" sz="1800" b="1" kern="1200" dirty="0" smtClean="0">
                          <a:solidFill>
                            <a:schemeClr val="tx1"/>
                          </a:solidFill>
                          <a:effectLst/>
                          <a:latin typeface="+mn-lt"/>
                          <a:ea typeface="+mn-ea"/>
                          <a:cs typeface="+mn-cs"/>
                        </a:rPr>
                        <a:t>Phường Sông Cầu, thành phố Bắc Kạn</a:t>
                      </a:r>
                      <a:endParaRPr lang="en-US" dirty="0">
                        <a:solidFill>
                          <a:schemeClr val="tx1"/>
                        </a:solidFill>
                      </a:endParaRPr>
                    </a:p>
                  </a:txBody>
                  <a:tcPr>
                    <a:solidFill>
                      <a:schemeClr val="accent1">
                        <a:lumMod val="40000"/>
                        <a:lumOff val="60000"/>
                      </a:schemeClr>
                    </a:solidFill>
                  </a:tcPr>
                </a:tc>
                <a:tc>
                  <a:txBody>
                    <a:bodyPr/>
                    <a:lstStyle/>
                    <a:p>
                      <a:pPr algn="ctr"/>
                      <a:endParaRPr lang="cy-GB" sz="1800" b="1" kern="1200" dirty="0" smtClean="0">
                        <a:solidFill>
                          <a:schemeClr val="tx1"/>
                        </a:solidFill>
                        <a:effectLst/>
                        <a:latin typeface="+mn-lt"/>
                        <a:ea typeface="+mn-ea"/>
                        <a:cs typeface="+mn-cs"/>
                      </a:endParaRPr>
                    </a:p>
                    <a:p>
                      <a:pPr algn="ctr"/>
                      <a:r>
                        <a:rPr lang="cy-GB" sz="1800" b="1" kern="1200" dirty="0" smtClean="0">
                          <a:solidFill>
                            <a:schemeClr val="tx1"/>
                          </a:solidFill>
                          <a:effectLst/>
                          <a:latin typeface="+mn-lt"/>
                          <a:ea typeface="+mn-ea"/>
                          <a:cs typeface="+mn-cs"/>
                        </a:rPr>
                        <a:t>Xã Như Cố, huyện Chợ Mới</a:t>
                      </a:r>
                      <a:endParaRPr lang="en-US" dirty="0">
                        <a:solidFill>
                          <a:schemeClr val="tx1"/>
                        </a:solidFill>
                      </a:endParaRPr>
                    </a:p>
                  </a:txBody>
                  <a:tcPr>
                    <a:solidFill>
                      <a:schemeClr val="accent1">
                        <a:lumMod val="40000"/>
                        <a:lumOff val="60000"/>
                      </a:schemeClr>
                    </a:solidFill>
                  </a:tcPr>
                </a:tc>
                <a:extLst>
                  <a:ext uri="{0D108BD9-81ED-4DB2-BD59-A6C34878D82A}">
                    <a16:rowId xmlns="" xmlns:a16="http://schemas.microsoft.com/office/drawing/2014/main" val="10000"/>
                  </a:ext>
                </a:extLst>
              </a:tr>
              <a:tr h="822325">
                <a:tc>
                  <a:txBody>
                    <a:bodyPr/>
                    <a:lstStyle/>
                    <a:p>
                      <a:pPr algn="ctr"/>
                      <a:endParaRPr lang="cy-GB" sz="1800" b="1" kern="1200" dirty="0" smtClean="0">
                        <a:solidFill>
                          <a:schemeClr val="dk1"/>
                        </a:solidFill>
                        <a:effectLst/>
                        <a:latin typeface="+mn-lt"/>
                        <a:ea typeface="+mn-ea"/>
                        <a:cs typeface="+mn-cs"/>
                      </a:endParaRPr>
                    </a:p>
                    <a:p>
                      <a:pPr algn="ctr"/>
                      <a:r>
                        <a:rPr lang="cy-GB" sz="1800" b="1" kern="1200" dirty="0" smtClean="0">
                          <a:solidFill>
                            <a:schemeClr val="dk1"/>
                          </a:solidFill>
                          <a:effectLst/>
                          <a:latin typeface="+mn-lt"/>
                          <a:ea typeface="+mn-ea"/>
                          <a:cs typeface="+mn-cs"/>
                        </a:rPr>
                        <a:t>Xã Quang Thuận, huyện Bạch Thông</a:t>
                      </a:r>
                      <a:endParaRPr lang="en-US" b="1" dirty="0"/>
                    </a:p>
                  </a:txBody>
                  <a:tcPr/>
                </a:tc>
                <a:tc>
                  <a:txBody>
                    <a:bodyPr/>
                    <a:lstStyle/>
                    <a:p>
                      <a:pPr algn="ctr"/>
                      <a:endParaRPr lang="cy-GB" sz="1800" b="1" kern="1200" dirty="0" smtClean="0">
                        <a:solidFill>
                          <a:schemeClr val="dk1"/>
                        </a:solidFill>
                        <a:effectLst/>
                        <a:latin typeface="+mn-lt"/>
                        <a:ea typeface="+mn-ea"/>
                        <a:cs typeface="+mn-cs"/>
                      </a:endParaRPr>
                    </a:p>
                    <a:p>
                      <a:pPr algn="ctr"/>
                      <a:r>
                        <a:rPr lang="cy-GB" sz="1800" b="1" kern="1200" dirty="0" smtClean="0">
                          <a:solidFill>
                            <a:schemeClr val="dk1"/>
                          </a:solidFill>
                          <a:effectLst/>
                          <a:latin typeface="+mn-lt"/>
                          <a:ea typeface="+mn-ea"/>
                          <a:cs typeface="+mn-cs"/>
                        </a:rPr>
                        <a:t>Xã Đức Vân, huyện Ngân Sơn</a:t>
                      </a:r>
                      <a:endParaRPr lang="en-US" b="1" dirty="0"/>
                    </a:p>
                  </a:txBody>
                  <a:tcPr/>
                </a:tc>
                <a:extLst>
                  <a:ext uri="{0D108BD9-81ED-4DB2-BD59-A6C34878D82A}">
                    <a16:rowId xmlns="" xmlns:a16="http://schemas.microsoft.com/office/drawing/2014/main" val="10001"/>
                  </a:ext>
                </a:extLst>
              </a:tr>
              <a:tr h="822325">
                <a:tc>
                  <a:txBody>
                    <a:bodyPr/>
                    <a:lstStyle/>
                    <a:p>
                      <a:pPr algn="ctr"/>
                      <a:endParaRPr lang="cy-GB" sz="1800" b="1" kern="1200" dirty="0" smtClean="0">
                        <a:solidFill>
                          <a:schemeClr val="dk1"/>
                        </a:solidFill>
                        <a:effectLst/>
                        <a:latin typeface="+mn-lt"/>
                        <a:ea typeface="+mn-ea"/>
                        <a:cs typeface="+mn-cs"/>
                      </a:endParaRPr>
                    </a:p>
                    <a:p>
                      <a:pPr algn="ctr"/>
                      <a:r>
                        <a:rPr lang="cy-GB" sz="1800" b="1" kern="1200" dirty="0" smtClean="0">
                          <a:solidFill>
                            <a:schemeClr val="dk1"/>
                          </a:solidFill>
                          <a:effectLst/>
                          <a:latin typeface="+mn-lt"/>
                          <a:ea typeface="+mn-ea"/>
                          <a:cs typeface="+mn-cs"/>
                        </a:rPr>
                        <a:t>Xã Thượng Giáo, huyện Ba Bể</a:t>
                      </a:r>
                    </a:p>
                    <a:p>
                      <a:pPr algn="ctr"/>
                      <a:endParaRPr lang="en-US" b="1" dirty="0"/>
                    </a:p>
                  </a:txBody>
                  <a:tcPr/>
                </a:tc>
                <a:tc>
                  <a:txBody>
                    <a:bodyPr/>
                    <a:lstStyle/>
                    <a:p>
                      <a:pPr algn="ctr"/>
                      <a:endParaRPr lang="cy-GB" sz="1800" b="1" kern="1200" dirty="0" smtClean="0">
                        <a:solidFill>
                          <a:schemeClr val="dk1"/>
                        </a:solidFill>
                        <a:effectLst/>
                        <a:latin typeface="+mn-lt"/>
                        <a:ea typeface="+mn-ea"/>
                        <a:cs typeface="+mn-cs"/>
                      </a:endParaRPr>
                    </a:p>
                    <a:p>
                      <a:pPr algn="ctr"/>
                      <a:r>
                        <a:rPr lang="cy-GB" sz="1800" b="1" kern="1200" dirty="0" smtClean="0">
                          <a:solidFill>
                            <a:schemeClr val="dk1"/>
                          </a:solidFill>
                          <a:effectLst/>
                          <a:latin typeface="+mn-lt"/>
                          <a:ea typeface="+mn-ea"/>
                          <a:cs typeface="+mn-cs"/>
                        </a:rPr>
                        <a:t>Xã Côn Minh, huyện Na Rì</a:t>
                      </a:r>
                      <a:endParaRPr lang="en-US" b="1" dirty="0"/>
                    </a:p>
                  </a:txBody>
                  <a:tcPr/>
                </a:tc>
                <a:extLst>
                  <a:ext uri="{0D108BD9-81ED-4DB2-BD59-A6C34878D82A}">
                    <a16:rowId xmlns="" xmlns:a16="http://schemas.microsoft.com/office/drawing/2014/main" val="10002"/>
                  </a:ext>
                </a:extLst>
              </a:tr>
              <a:tr h="822325">
                <a:tc>
                  <a:txBody>
                    <a:bodyPr/>
                    <a:lstStyle/>
                    <a:p>
                      <a:pPr algn="ctr"/>
                      <a:endParaRPr lang="cy-GB" sz="1800" b="1" kern="1200" dirty="0" smtClean="0">
                        <a:solidFill>
                          <a:schemeClr val="dk1"/>
                        </a:solidFill>
                        <a:effectLst/>
                        <a:latin typeface="+mn-lt"/>
                        <a:ea typeface="+mn-ea"/>
                        <a:cs typeface="+mn-cs"/>
                      </a:endParaRPr>
                    </a:p>
                    <a:p>
                      <a:pPr algn="ctr"/>
                      <a:r>
                        <a:rPr lang="cy-GB" sz="1800" b="1" kern="1200" dirty="0" smtClean="0">
                          <a:solidFill>
                            <a:schemeClr val="dk1"/>
                          </a:solidFill>
                          <a:effectLst/>
                          <a:latin typeface="+mn-lt"/>
                          <a:ea typeface="+mn-ea"/>
                          <a:cs typeface="+mn-cs"/>
                        </a:rPr>
                        <a:t>Xã Nghĩa Tá, huyện Chợ Đồn</a:t>
                      </a:r>
                    </a:p>
                    <a:p>
                      <a:pPr algn="ctr"/>
                      <a:endParaRPr lang="en-US" b="1" dirty="0"/>
                    </a:p>
                  </a:txBody>
                  <a:tcPr/>
                </a:tc>
                <a:tc>
                  <a:txBody>
                    <a:bodyPr/>
                    <a:lstStyle/>
                    <a:p>
                      <a:pPr algn="ctr"/>
                      <a:endParaRPr lang="cy-GB" sz="1800" b="1" kern="1200" dirty="0" smtClean="0">
                        <a:solidFill>
                          <a:schemeClr val="dk1"/>
                        </a:solidFill>
                        <a:effectLst/>
                        <a:latin typeface="+mn-lt"/>
                        <a:ea typeface="+mn-ea"/>
                        <a:cs typeface="+mn-cs"/>
                      </a:endParaRPr>
                    </a:p>
                    <a:p>
                      <a:pPr algn="ctr"/>
                      <a:r>
                        <a:rPr lang="cy-GB" sz="1800" b="1" kern="1200" dirty="0" smtClean="0">
                          <a:solidFill>
                            <a:schemeClr val="dk1"/>
                          </a:solidFill>
                          <a:effectLst/>
                          <a:latin typeface="+mn-lt"/>
                          <a:ea typeface="+mn-ea"/>
                          <a:cs typeface="+mn-cs"/>
                        </a:rPr>
                        <a:t>Xã Giáo Hiệu, huyện Pác Nặm</a:t>
                      </a:r>
                      <a:endParaRPr lang="en-US" b="1"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0263731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789</TotalTime>
  <Words>1981</Words>
  <Application>Microsoft Office PowerPoint</Application>
  <PresentationFormat>On-screen Show (4:3)</PresentationFormat>
  <Paragraphs>166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Waveform</vt:lpstr>
      <vt:lpstr>SỞ THÔNG TIN VÀ TRUYỀN THÔNG TỈNH BẮC KẠN</vt:lpstr>
      <vt:lpstr>PowerPoint Presentation</vt:lpstr>
      <vt:lpstr>SỐ LIỆU THỐNG KÊ</vt:lpstr>
      <vt:lpstr>“Điểm nghẽn” đầu tiên cần tháo gỡ  trong nhiệm vụ chuyển đổi số của Bắc Kạn</vt:lpstr>
      <vt:lpstr>XÃ VI HƯƠNG THUỘC HUYỆN BẠCH THÔNG - 1 TRONG 7 XÃ  TIÊN PHONG TRÊN CẢ NƯỚC THÍ ĐIỂM CHUYỂN ĐỔI SỐ</vt:lpstr>
      <vt:lpstr>XÃ VI HƯƠNG THUỘC HUYỆN BẠCH THÔNG - 1 TRONG 7 XÃ TIÊN PHONG TRÊN CẢ NƯỚC THÍ ĐIỂM CHUYỂN ĐỔI SỐ</vt:lpstr>
      <vt:lpstr>XÃ VI HƯƠNG THUỘC HUYỆN BẠCH THÔNG - 1 TRONG 7 XÃ TIÊN PHONG TRÊN CẢ NƯỚC THÍ ĐIỂM CHUYỂN ĐỔI SỐ</vt:lpstr>
      <vt:lpstr>Bắc Kạn thí điểm mô hình chuyển đổi số tại  08 xã/phường/thị trấn gắn với phổ cập  điện thoại thông minh</vt:lpstr>
      <vt:lpstr>PHẠM VI THỰC HIỆN HỖ TRỢ  ĐIỆN THOẠI THÔNG MINH</vt:lpstr>
      <vt:lpstr>04 HÌNH THỨC HỖ TRỢ  ĐIỆN THOẠI THÔNG MINH</vt:lpstr>
      <vt:lpstr>04 HÌNH THỨC HỖ TRỢ  ĐIỆN THOẠI THÔNG MINH</vt:lpstr>
      <vt:lpstr>04 HÌNH THỨC HỖ TRỢ  ĐIỆN THOẠI THÔNG MINH</vt:lpstr>
      <vt:lpstr>04 HÌNH THỨC HỖ TRỢ  ĐIỆN THOẠI THÔNG MINH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ĐỀ XUẤT CỦA TỈNH BẮC KẠN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SỞ THÔNG TIN VÀ TRUYỀN THÔNG TỈNH BẮC KẠN</dc:title>
  <dc:creator>hl</dc:creator>
  <cp:lastModifiedBy>NGA</cp:lastModifiedBy>
  <cp:revision>60</cp:revision>
  <dcterms:created xsi:type="dcterms:W3CDTF">2023-08-28T01:33:16Z</dcterms:created>
  <dcterms:modified xsi:type="dcterms:W3CDTF">2023-09-08T08:18:54Z</dcterms:modified>
</cp:coreProperties>
</file>