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3" r:id="rId2"/>
  </p:sldMasterIdLst>
  <p:notesMasterIdLst>
    <p:notesMasterId r:id="rId15"/>
  </p:notesMasterIdLst>
  <p:handoutMasterIdLst>
    <p:handoutMasterId r:id="rId16"/>
  </p:handoutMasterIdLst>
  <p:sldIdLst>
    <p:sldId id="755" r:id="rId3"/>
    <p:sldId id="756" r:id="rId4"/>
    <p:sldId id="797" r:id="rId5"/>
    <p:sldId id="798" r:id="rId6"/>
    <p:sldId id="799" r:id="rId7"/>
    <p:sldId id="800" r:id="rId8"/>
    <p:sldId id="801" r:id="rId9"/>
    <p:sldId id="802" r:id="rId10"/>
    <p:sldId id="803" r:id="rId11"/>
    <p:sldId id="804" r:id="rId12"/>
    <p:sldId id="805" r:id="rId13"/>
    <p:sldId id="78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Dao Hai (CC FIS-HN)" initials="PDH(F" lastIdx="3" clrIdx="0">
    <p:extLst>
      <p:ext uri="{19B8F6BF-5375-455C-9EA6-DF929625EA0E}">
        <p15:presenceInfo xmlns:p15="http://schemas.microsoft.com/office/powerpoint/2012/main" userId="S-1-5-21-1630882866-1561864792-1757479407-28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04A"/>
    <a:srgbClr val="675E59"/>
    <a:srgbClr val="ED7D31"/>
    <a:srgbClr val="1569B2"/>
    <a:srgbClr val="99CC00"/>
    <a:srgbClr val="1F4E79"/>
    <a:srgbClr val="C9C9C9"/>
    <a:srgbClr val="A9D18E"/>
    <a:srgbClr val="9DC3E6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0" autoAdjust="0"/>
    <p:restoredTop sz="96296" autoAdjust="0"/>
  </p:normalViewPr>
  <p:slideViewPr>
    <p:cSldViewPr snapToGrid="0">
      <p:cViewPr varScale="1">
        <p:scale>
          <a:sx n="113" d="100"/>
          <a:sy n="113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71938-A0EE-4865-8AAA-124DC49D7F54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7A2F9-938F-4698-950A-B402271271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02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147D1-700E-4C6B-B267-99B38D72DEF0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F6ED-B959-410B-ABB7-88A5264A1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2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8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30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68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46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91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60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46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78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75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95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F6ED-B959-410B-ABB7-88A5264A133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2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mart Projects\FPT FIS\FIS presentation\Export\nen van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1" y="3276602"/>
            <a:ext cx="6045200" cy="828221"/>
          </a:xfrm>
        </p:spPr>
        <p:txBody>
          <a:bodyPr>
            <a:normAutofit/>
          </a:bodyPr>
          <a:lstStyle>
            <a:lvl1pPr algn="l">
              <a:defRPr sz="3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4495802"/>
            <a:ext cx="5605930" cy="98742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7" name="Picture 3" descr="D:\Smart Projects\FPT FIS\FIS presentation\Export\Logo_FIS trang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1" y="533400"/>
            <a:ext cx="2535766" cy="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688415" y="-409794"/>
            <a:ext cx="8870014" cy="73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4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D9BE-276A-4E8D-B35A-24D57D7DB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C66B8-19FE-4547-9713-326655274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F958-7C36-4472-8394-B5E14604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9D50D-6FA1-4666-BE2E-19A58A01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3389-76A3-4665-A11D-C593D3B8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1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C293-C080-431A-A409-F0DE115B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6B153-F424-45E1-919D-415A28408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1161-E345-4695-BDB7-909D234B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4935-F001-4186-8D86-B0621CDE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3034-F03B-4E21-93B4-8F87C0CF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3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5134-5922-4962-8F95-5C9E9A8E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D7119-A7A9-4A05-BF6B-42FDEF858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D7755-BFBF-41FB-BE80-60CA622E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23CE-9FA5-488B-9915-BFD654D5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98F6-F643-48CD-92E7-B9260459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A047-E97D-4743-A496-C55A7F4B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DCE0-61A5-49B7-AC72-35FA249E0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751A-FC04-4248-BFD6-0683BECF8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32FFD-61B1-43F6-AB29-EDC62897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5DD1A-C56D-47C5-A754-3D1646D0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D8BDF-283E-494E-A1B4-5ED50CC0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0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BFDE-DD7B-4CD5-9187-84793296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6F2C6-8599-406B-B6A8-36CEDF0B7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9E5D8-0B3F-4BD8-B860-111EF232D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C68B1-60B3-40CE-AA4B-BA8381669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80FBC-3318-4ACC-AD71-6B3F67575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8BDF7-2586-41CB-A203-613F08A4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8829A-2C6C-43AC-B00E-FF383A8C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3C3FE-CDE3-445D-8F12-DB4761B0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2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74B1-716E-4B61-BAB8-BAFE7ACF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75ACA-9C92-4965-AC68-11BB27E6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9E78-6ADE-47F9-9E4E-BC526845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092B2-FB2C-43C4-B3DA-21F22830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7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EC1E0-525D-4E4A-80D7-3F0F9658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38881-1713-4726-B954-5CCEA979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88D78-4A7E-4F73-A30B-0E489702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7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1FB6-852B-494E-B0E3-E05061C5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6A6D-9437-4FD6-BA92-CA4B97B4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FA4E4-2067-4F15-B165-EFBFE12E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6780-9702-4326-9D1B-9881B4BB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77F0-2CEA-4504-A809-0A35AEF8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77F49-DFFD-4C5F-A9D6-57AC4C59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56D2-1E2E-45EE-937A-965752D9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0668B-550F-47DE-A50D-56F5AA5B4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D5369-E0AD-441F-A660-C5815424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0686-42B3-4B81-B474-72A5A21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D778B-41B8-483F-8A5D-F2C3C84B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8CA52-0E5D-42D5-BFFD-F4A5AA71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1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60D3-1E5A-46EA-A702-5FB0A4A9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ADE12-33C0-4F3F-8A66-6918796A1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50D4-DBE2-414C-9DEA-AF93162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F9622-4F71-4399-ADA8-238EF74F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E4120-D528-44CC-909F-5EA2C640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5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 cau v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901" y="217925"/>
            <a:ext cx="8537100" cy="53435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9600" y="771148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925278" y="992666"/>
            <a:ext cx="6684478" cy="5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44" y="247237"/>
            <a:ext cx="1684874" cy="4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7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8C764-860C-42FC-9537-B12DD9500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3C344-9094-4B14-BB2C-FE5975AC5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6D2E-D074-4A19-BCC2-761E4291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E10CF-38CF-4907-A409-AAD2DAEF1D9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85D2-1F2E-4BD2-AC68-FC609B30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03C3D-EB91-4092-9F89-80B92AD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43E95-FB17-4029-B72B-7A1096AEC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1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 cau v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925278" y="992666"/>
            <a:ext cx="6684478" cy="5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44" y="247237"/>
            <a:ext cx="1684874" cy="4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 cau tr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3" imgH="573" progId="TCLayout.ActiveDocument.1">
                  <p:embed/>
                </p:oleObj>
              </mc:Choice>
              <mc:Fallback>
                <p:oleObj name="think-cell Slide" r:id="rId3" imgW="573" imgH="5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6901" y="217925"/>
            <a:ext cx="8537100" cy="53435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9600" y="771148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6/1/2016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573C-DBEA-4246-95CA-9D85DB27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1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m kh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D:\My Documents\Desktop\FIS\Export\icon\New folder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879" y="305710"/>
            <a:ext cx="227541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>
            <a:spLocks noGrp="1"/>
          </p:cNvSpPr>
          <p:nvPr userDrawn="1">
            <p:ph type="title"/>
          </p:nvPr>
        </p:nvSpPr>
        <p:spPr>
          <a:xfrm>
            <a:off x="606901" y="217925"/>
            <a:ext cx="8537100" cy="53435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half" idx="18"/>
          </p:nvPr>
        </p:nvSpPr>
        <p:spPr>
          <a:xfrm>
            <a:off x="609600" y="771148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9"/>
          </p:nvPr>
        </p:nvSpPr>
        <p:spPr>
          <a:xfrm>
            <a:off x="609600" y="1074745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94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n tr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My Documents\Desktop\FIS\Export\icon\New folder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879" y="305710"/>
            <a:ext cx="227541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901" y="217925"/>
            <a:ext cx="8537100" cy="53435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9600" y="771148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2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12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 cau tr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3" imgH="573" progId="TCLayout.ActiveDocument.1">
                  <p:embed/>
                </p:oleObj>
              </mc:Choice>
              <mc:Fallback>
                <p:oleObj name="think-cell Slide" r:id="rId3" imgW="573" imgH="5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6901" y="217925"/>
            <a:ext cx="8537100" cy="53435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9600" y="771148"/>
            <a:ext cx="10668000" cy="29565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6/1/2016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573C-DBEA-4246-95CA-9D85DB27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Chart Imag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589486" y="0"/>
            <a:ext cx="5602514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0" y="550528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90410" y="1672961"/>
            <a:ext cx="3762602" cy="21179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73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6196652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3" imgH="573" progId="TCLayout.ActiveDocument.1">
                  <p:embed/>
                </p:oleObj>
              </mc:Choice>
              <mc:Fallback>
                <p:oleObj name="think-cell Slide" r:id="rId13" imgW="573" imgH="57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66D1539-7706-4880-8036-5F9A74CD316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573C-DBEA-4246-95CA-9D85DB27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90" r:id="rId7"/>
    <p:sldLayoutId id="2147483781" r:id="rId8"/>
    <p:sldLayoutId id="2147483780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78528" y="1124160"/>
            <a:ext cx="114978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Diagonal Corner Rectangle 4"/>
          <p:cNvSpPr/>
          <p:nvPr userDrawn="1"/>
        </p:nvSpPr>
        <p:spPr>
          <a:xfrm>
            <a:off x="-737424" y="-81729"/>
            <a:ext cx="1474847" cy="1495661"/>
          </a:xfrm>
          <a:custGeom>
            <a:avLst/>
            <a:gdLst>
              <a:gd name="connsiteX0" fmla="*/ 191915 w 1151467"/>
              <a:gd name="connsiteY0" fmla="*/ 0 h 1346200"/>
              <a:gd name="connsiteX1" fmla="*/ 1151467 w 1151467"/>
              <a:gd name="connsiteY1" fmla="*/ 0 h 1346200"/>
              <a:gd name="connsiteX2" fmla="*/ 1151467 w 1151467"/>
              <a:gd name="connsiteY2" fmla="*/ 0 h 1346200"/>
              <a:gd name="connsiteX3" fmla="*/ 1151467 w 1151467"/>
              <a:gd name="connsiteY3" fmla="*/ 1154285 h 1346200"/>
              <a:gd name="connsiteX4" fmla="*/ 959552 w 1151467"/>
              <a:gd name="connsiteY4" fmla="*/ 1346200 h 1346200"/>
              <a:gd name="connsiteX5" fmla="*/ 0 w 1151467"/>
              <a:gd name="connsiteY5" fmla="*/ 1346200 h 1346200"/>
              <a:gd name="connsiteX6" fmla="*/ 0 w 1151467"/>
              <a:gd name="connsiteY6" fmla="*/ 1346200 h 1346200"/>
              <a:gd name="connsiteX7" fmla="*/ 0 w 1151467"/>
              <a:gd name="connsiteY7" fmla="*/ 191915 h 1346200"/>
              <a:gd name="connsiteX8" fmla="*/ 191915 w 1151467"/>
              <a:gd name="connsiteY8" fmla="*/ 0 h 1346200"/>
              <a:gd name="connsiteX0" fmla="*/ 191915 w 1430867"/>
              <a:gd name="connsiteY0" fmla="*/ 16934 h 1363134"/>
              <a:gd name="connsiteX1" fmla="*/ 1151467 w 1430867"/>
              <a:gd name="connsiteY1" fmla="*/ 16934 h 1363134"/>
              <a:gd name="connsiteX2" fmla="*/ 1430867 w 1430867"/>
              <a:gd name="connsiteY2" fmla="*/ 0 h 1363134"/>
              <a:gd name="connsiteX3" fmla="*/ 1151467 w 1430867"/>
              <a:gd name="connsiteY3" fmla="*/ 1171219 h 1363134"/>
              <a:gd name="connsiteX4" fmla="*/ 959552 w 1430867"/>
              <a:gd name="connsiteY4" fmla="*/ 1363134 h 1363134"/>
              <a:gd name="connsiteX5" fmla="*/ 0 w 1430867"/>
              <a:gd name="connsiteY5" fmla="*/ 1363134 h 1363134"/>
              <a:gd name="connsiteX6" fmla="*/ 0 w 1430867"/>
              <a:gd name="connsiteY6" fmla="*/ 1363134 h 1363134"/>
              <a:gd name="connsiteX7" fmla="*/ 0 w 1430867"/>
              <a:gd name="connsiteY7" fmla="*/ 208849 h 1363134"/>
              <a:gd name="connsiteX8" fmla="*/ 191915 w 1430867"/>
              <a:gd name="connsiteY8" fmla="*/ 16934 h 1363134"/>
              <a:gd name="connsiteX0" fmla="*/ 191915 w 1430867"/>
              <a:gd name="connsiteY0" fmla="*/ 16934 h 1363134"/>
              <a:gd name="connsiteX1" fmla="*/ 1151467 w 1430867"/>
              <a:gd name="connsiteY1" fmla="*/ 16934 h 1363134"/>
              <a:gd name="connsiteX2" fmla="*/ 1430867 w 1430867"/>
              <a:gd name="connsiteY2" fmla="*/ 0 h 1363134"/>
              <a:gd name="connsiteX3" fmla="*/ 1236134 w 1430867"/>
              <a:gd name="connsiteY3" fmla="*/ 1069619 h 1363134"/>
              <a:gd name="connsiteX4" fmla="*/ 959552 w 1430867"/>
              <a:gd name="connsiteY4" fmla="*/ 1363134 h 1363134"/>
              <a:gd name="connsiteX5" fmla="*/ 0 w 1430867"/>
              <a:gd name="connsiteY5" fmla="*/ 1363134 h 1363134"/>
              <a:gd name="connsiteX6" fmla="*/ 0 w 1430867"/>
              <a:gd name="connsiteY6" fmla="*/ 1363134 h 1363134"/>
              <a:gd name="connsiteX7" fmla="*/ 0 w 1430867"/>
              <a:gd name="connsiteY7" fmla="*/ 208849 h 1363134"/>
              <a:gd name="connsiteX8" fmla="*/ 191915 w 1430867"/>
              <a:gd name="connsiteY8" fmla="*/ 16934 h 1363134"/>
              <a:gd name="connsiteX0" fmla="*/ 191915 w 1430867"/>
              <a:gd name="connsiteY0" fmla="*/ 16934 h 1363134"/>
              <a:gd name="connsiteX1" fmla="*/ 1151467 w 1430867"/>
              <a:gd name="connsiteY1" fmla="*/ 16934 h 1363134"/>
              <a:gd name="connsiteX2" fmla="*/ 1430867 w 1430867"/>
              <a:gd name="connsiteY2" fmla="*/ 0 h 1363134"/>
              <a:gd name="connsiteX3" fmla="*/ 1236134 w 1430867"/>
              <a:gd name="connsiteY3" fmla="*/ 1069619 h 1363134"/>
              <a:gd name="connsiteX4" fmla="*/ 959552 w 1430867"/>
              <a:gd name="connsiteY4" fmla="*/ 1363134 h 1363134"/>
              <a:gd name="connsiteX5" fmla="*/ 0 w 1430867"/>
              <a:gd name="connsiteY5" fmla="*/ 1363134 h 1363134"/>
              <a:gd name="connsiteX6" fmla="*/ 0 w 1430867"/>
              <a:gd name="connsiteY6" fmla="*/ 1363134 h 1363134"/>
              <a:gd name="connsiteX7" fmla="*/ 0 w 1430867"/>
              <a:gd name="connsiteY7" fmla="*/ 208849 h 1363134"/>
              <a:gd name="connsiteX8" fmla="*/ 191915 w 1430867"/>
              <a:gd name="connsiteY8" fmla="*/ 16934 h 1363134"/>
              <a:gd name="connsiteX0" fmla="*/ 191915 w 1430867"/>
              <a:gd name="connsiteY0" fmla="*/ 16934 h 1363134"/>
              <a:gd name="connsiteX1" fmla="*/ 1151467 w 1430867"/>
              <a:gd name="connsiteY1" fmla="*/ 16934 h 1363134"/>
              <a:gd name="connsiteX2" fmla="*/ 1430867 w 1430867"/>
              <a:gd name="connsiteY2" fmla="*/ 0 h 1363134"/>
              <a:gd name="connsiteX3" fmla="*/ 1236134 w 1430867"/>
              <a:gd name="connsiteY3" fmla="*/ 1069619 h 1363134"/>
              <a:gd name="connsiteX4" fmla="*/ 959552 w 1430867"/>
              <a:gd name="connsiteY4" fmla="*/ 1363134 h 1363134"/>
              <a:gd name="connsiteX5" fmla="*/ 0 w 1430867"/>
              <a:gd name="connsiteY5" fmla="*/ 1363134 h 1363134"/>
              <a:gd name="connsiteX6" fmla="*/ 0 w 1430867"/>
              <a:gd name="connsiteY6" fmla="*/ 1363134 h 1363134"/>
              <a:gd name="connsiteX7" fmla="*/ 0 w 1430867"/>
              <a:gd name="connsiteY7" fmla="*/ 208849 h 1363134"/>
              <a:gd name="connsiteX8" fmla="*/ 191915 w 1430867"/>
              <a:gd name="connsiteY8" fmla="*/ 16934 h 1363134"/>
              <a:gd name="connsiteX0" fmla="*/ 191915 w 1430867"/>
              <a:gd name="connsiteY0" fmla="*/ 16934 h 1363134"/>
              <a:gd name="connsiteX1" fmla="*/ 1151467 w 1430867"/>
              <a:gd name="connsiteY1" fmla="*/ 16934 h 1363134"/>
              <a:gd name="connsiteX2" fmla="*/ 1430867 w 1430867"/>
              <a:gd name="connsiteY2" fmla="*/ 0 h 1363134"/>
              <a:gd name="connsiteX3" fmla="*/ 1236134 w 1430867"/>
              <a:gd name="connsiteY3" fmla="*/ 1069619 h 1363134"/>
              <a:gd name="connsiteX4" fmla="*/ 959552 w 1430867"/>
              <a:gd name="connsiteY4" fmla="*/ 1363134 h 1363134"/>
              <a:gd name="connsiteX5" fmla="*/ 0 w 1430867"/>
              <a:gd name="connsiteY5" fmla="*/ 1363134 h 1363134"/>
              <a:gd name="connsiteX6" fmla="*/ 0 w 1430867"/>
              <a:gd name="connsiteY6" fmla="*/ 1363134 h 1363134"/>
              <a:gd name="connsiteX7" fmla="*/ 0 w 1430867"/>
              <a:gd name="connsiteY7" fmla="*/ 208849 h 1363134"/>
              <a:gd name="connsiteX8" fmla="*/ 191915 w 1430867"/>
              <a:gd name="connsiteY8" fmla="*/ 16934 h 13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867" h="1363134">
                <a:moveTo>
                  <a:pt x="191915" y="16934"/>
                </a:moveTo>
                <a:lnTo>
                  <a:pt x="1151467" y="16934"/>
                </a:lnTo>
                <a:lnTo>
                  <a:pt x="1430867" y="0"/>
                </a:lnTo>
                <a:cubicBezTo>
                  <a:pt x="1363133" y="418629"/>
                  <a:pt x="1312334" y="710257"/>
                  <a:pt x="1236134" y="1069619"/>
                </a:cubicBezTo>
                <a:cubicBezTo>
                  <a:pt x="1236134" y="1175611"/>
                  <a:pt x="1065544" y="1363134"/>
                  <a:pt x="959552" y="1363134"/>
                </a:cubicBezTo>
                <a:lnTo>
                  <a:pt x="0" y="1363134"/>
                </a:lnTo>
                <a:lnTo>
                  <a:pt x="0" y="1363134"/>
                </a:lnTo>
                <a:lnTo>
                  <a:pt x="0" y="208849"/>
                </a:lnTo>
                <a:cubicBezTo>
                  <a:pt x="0" y="102857"/>
                  <a:pt x="85923" y="16934"/>
                  <a:pt x="191915" y="16934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94426" y="237307"/>
            <a:ext cx="989469" cy="597082"/>
          </a:xfrm>
          <a:prstGeom prst="rect">
            <a:avLst/>
          </a:prstGeom>
        </p:spPr>
      </p:pic>
      <p:pic>
        <p:nvPicPr>
          <p:cNvPr id="2" name="Picture 6" descr="Tìm hiểu ý nghĩa đằng sau logo tỉnh Lào Cai có gì đặc biệt?">
            <a:extLst>
              <a:ext uri="{FF2B5EF4-FFF2-40B4-BE49-F238E27FC236}">
                <a16:creationId xmlns:a16="http://schemas.microsoft.com/office/drawing/2014/main" id="{968E2499-D019-F2AE-7D77-5833E8227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18" y="152855"/>
            <a:ext cx="866422" cy="8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1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7D40ACA-6BBD-4229-80EF-67A2D2F64B3D}"/>
              </a:ext>
            </a:extLst>
          </p:cNvPr>
          <p:cNvGrpSpPr/>
          <p:nvPr/>
        </p:nvGrpSpPr>
        <p:grpSpPr>
          <a:xfrm>
            <a:off x="-1" y="3762375"/>
            <a:ext cx="12191980" cy="3095615"/>
            <a:chOff x="-1" y="3762375"/>
            <a:chExt cx="12191980" cy="3095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2932CC-C542-441D-AED6-D2B3C6434685}"/>
                </a:ext>
              </a:extLst>
            </p:cNvPr>
            <p:cNvSpPr/>
            <p:nvPr/>
          </p:nvSpPr>
          <p:spPr>
            <a:xfrm>
              <a:off x="-1" y="3762375"/>
              <a:ext cx="12191980" cy="3095615"/>
            </a:xfrm>
            <a:prstGeom prst="rect">
              <a:avLst/>
            </a:prstGeom>
            <a:solidFill>
              <a:srgbClr val="3C475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1D5F8F-8646-454E-9F59-A454D240995A}"/>
                </a:ext>
              </a:extLst>
            </p:cNvPr>
            <p:cNvSpPr/>
            <p:nvPr/>
          </p:nvSpPr>
          <p:spPr>
            <a:xfrm>
              <a:off x="0" y="4515997"/>
              <a:ext cx="977552" cy="3647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92C3E1-58DD-4A57-9142-B249610DC97B}"/>
              </a:ext>
            </a:extLst>
          </p:cNvPr>
          <p:cNvSpPr txBox="1"/>
          <p:nvPr/>
        </p:nvSpPr>
        <p:spPr>
          <a:xfrm>
            <a:off x="1047286" y="4026959"/>
            <a:ext cx="10481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-500" normalizeH="0" baseline="0" noProof="0">
                <a:ln>
                  <a:noFill/>
                </a:ln>
                <a:solidFill>
                  <a:srgbClr val="7BBBE0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Chiến lược dữ liệu tỉnh Lào Cai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DB40E8-B374-43BC-8097-02890C9F772A}"/>
              </a:ext>
            </a:extLst>
          </p:cNvPr>
          <p:cNvSpPr txBox="1"/>
          <p:nvPr/>
        </p:nvSpPr>
        <p:spPr>
          <a:xfrm>
            <a:off x="4767943" y="5908462"/>
            <a:ext cx="791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Chìa khoá để thúc đẩy chuyển đổi số tỉnh Lào Cai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DE3061-8F8F-4431-BAB0-6D1F66D52A4E}"/>
              </a:ext>
            </a:extLst>
          </p:cNvPr>
          <p:cNvCxnSpPr>
            <a:cxnSpLocks/>
          </p:cNvCxnSpPr>
          <p:nvPr/>
        </p:nvCxnSpPr>
        <p:spPr>
          <a:xfrm>
            <a:off x="4419899" y="6370127"/>
            <a:ext cx="7467301" cy="17973"/>
          </a:xfrm>
          <a:prstGeom prst="line">
            <a:avLst/>
          </a:prstGeom>
          <a:ln w="3175" cap="rnd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5. Bài học kinh nghiệm rút ra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8969B-FFEF-B436-36DB-CDE3E672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4" y="1377638"/>
            <a:ext cx="11427716" cy="45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6. Khuyến nghị, việc cần làm tiếp theo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E4224-53E6-D04B-3956-B915553C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1" y="1311581"/>
            <a:ext cx="11134186" cy="48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ào Cai dự chi 6.600 tỷ đồng phát triển 90 dự án nhà ở năm 2021">
            <a:extLst>
              <a:ext uri="{FF2B5EF4-FFF2-40B4-BE49-F238E27FC236}">
                <a16:creationId xmlns:a16="http://schemas.microsoft.com/office/drawing/2014/main" id="{05C0E51D-EB00-7FA3-65C9-ADD41BB0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083" y="0"/>
            <a:ext cx="13030083" cy="67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7D40ACA-6BBD-4229-80EF-67A2D2F64B3D}"/>
              </a:ext>
            </a:extLst>
          </p:cNvPr>
          <p:cNvGrpSpPr/>
          <p:nvPr/>
        </p:nvGrpSpPr>
        <p:grpSpPr>
          <a:xfrm>
            <a:off x="-1" y="3762375"/>
            <a:ext cx="12191980" cy="3095615"/>
            <a:chOff x="-1" y="3762375"/>
            <a:chExt cx="12191980" cy="3095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2932CC-C542-441D-AED6-D2B3C6434685}"/>
                </a:ext>
              </a:extLst>
            </p:cNvPr>
            <p:cNvSpPr/>
            <p:nvPr/>
          </p:nvSpPr>
          <p:spPr>
            <a:xfrm>
              <a:off x="-1" y="3762375"/>
              <a:ext cx="12191980" cy="3095615"/>
            </a:xfrm>
            <a:prstGeom prst="rect">
              <a:avLst/>
            </a:prstGeom>
            <a:solidFill>
              <a:srgbClr val="3C475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1D5F8F-8646-454E-9F59-A454D240995A}"/>
                </a:ext>
              </a:extLst>
            </p:cNvPr>
            <p:cNvSpPr/>
            <p:nvPr/>
          </p:nvSpPr>
          <p:spPr>
            <a:xfrm>
              <a:off x="0" y="4515997"/>
              <a:ext cx="977552" cy="3647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92C3E1-58DD-4A57-9142-B249610DC97B}"/>
              </a:ext>
            </a:extLst>
          </p:cNvPr>
          <p:cNvSpPr txBox="1"/>
          <p:nvPr/>
        </p:nvSpPr>
        <p:spPr>
          <a:xfrm>
            <a:off x="977572" y="3913550"/>
            <a:ext cx="1081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-500" normalizeH="0" baseline="0" noProof="0">
                <a:ln>
                  <a:noFill/>
                </a:ln>
                <a:solidFill>
                  <a:srgbClr val="7BBBE0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Trân</a:t>
            </a:r>
            <a:r>
              <a:rPr kumimoji="0" lang="vi-VN" sz="9600" b="0" i="0" u="none" strike="noStrike" kern="1200" cap="none" spc="-500" normalizeH="0" noProof="0">
                <a:ln>
                  <a:noFill/>
                </a:ln>
                <a:solidFill>
                  <a:srgbClr val="7BBBE0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trọng cảm ơn!</a:t>
            </a:r>
            <a:endParaRPr kumimoji="0" lang="en-GB" sz="9600" b="0" i="0" u="none" strike="noStrike" kern="1200" cap="none" spc="-500" normalizeH="0" baseline="0" noProof="0">
              <a:ln>
                <a:noFill/>
              </a:ln>
              <a:solidFill>
                <a:srgbClr val="7BBBE0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DE3061-8F8F-4431-BAB0-6D1F66D52A4E}"/>
              </a:ext>
            </a:extLst>
          </p:cNvPr>
          <p:cNvCxnSpPr>
            <a:cxnSpLocks/>
          </p:cNvCxnSpPr>
          <p:nvPr/>
        </p:nvCxnSpPr>
        <p:spPr>
          <a:xfrm>
            <a:off x="2764451" y="5886549"/>
            <a:ext cx="381732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B77D36F-F341-454D-A938-59DB5890AF1A}"/>
              </a:ext>
            </a:extLst>
          </p:cNvPr>
          <p:cNvGrpSpPr/>
          <p:nvPr/>
        </p:nvGrpSpPr>
        <p:grpSpPr>
          <a:xfrm>
            <a:off x="6716889" y="1147851"/>
            <a:ext cx="5218429" cy="5710149"/>
            <a:chOff x="6676946" y="692631"/>
            <a:chExt cx="4791154" cy="54727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A38D5C-52DF-4713-B461-137578B7FB6C}"/>
                </a:ext>
              </a:extLst>
            </p:cNvPr>
            <p:cNvSpPr/>
            <p:nvPr/>
          </p:nvSpPr>
          <p:spPr>
            <a:xfrm>
              <a:off x="6676946" y="692631"/>
              <a:ext cx="4791154" cy="5472737"/>
            </a:xfrm>
            <a:prstGeom prst="rect">
              <a:avLst/>
            </a:prstGeom>
            <a:solidFill>
              <a:srgbClr val="313E4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os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A61161-9F98-4EFD-AE5C-F64C91F5529E}"/>
                </a:ext>
              </a:extLst>
            </p:cNvPr>
            <p:cNvSpPr/>
            <p:nvPr/>
          </p:nvSpPr>
          <p:spPr>
            <a:xfrm>
              <a:off x="6873873" y="692631"/>
              <a:ext cx="4594226" cy="57471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4DCBCB-4C9F-42BF-91B9-C9C4DBB12228}"/>
                </a:ext>
              </a:extLst>
            </p:cNvPr>
            <p:cNvSpPr txBox="1"/>
            <p:nvPr/>
          </p:nvSpPr>
          <p:spPr>
            <a:xfrm>
              <a:off x="6873873" y="779935"/>
              <a:ext cx="4594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Roboto Medium" panose="02000000000000000000" pitchFamily="2" charset="0"/>
                  <a:cs typeface="Segoe UI" panose="020B0502040204020203" pitchFamily="34" charset="0"/>
                </a:rPr>
                <a:t>Nội dung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D60CCF8-3D21-4075-A6E1-397E14484D87}"/>
              </a:ext>
            </a:extLst>
          </p:cNvPr>
          <p:cNvSpPr/>
          <p:nvPr/>
        </p:nvSpPr>
        <p:spPr>
          <a:xfrm>
            <a:off x="6807200" y="2867681"/>
            <a:ext cx="5128117" cy="263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Tóm tắt kết quả, giá trị mang lại từ Chiến lược dữ liệu tỉnh Lào Cai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Bối cảnh, bài toán và khó khăn, thách thức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Cách làm, giải pháp thực hiện để giải quyết vấn đề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Kết quả, hiệu quả, giá trị mang lại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Bài học kinh nghiệm rút ra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  <a:defRPr/>
            </a:pPr>
            <a:r>
              <a:rPr lang="en-US" sz="1600">
                <a:solidFill>
                  <a:prstClr val="white"/>
                </a:solidFill>
                <a:latin typeface="Segoe UI" panose="020B0502040204020203" pitchFamily="34" charset="0"/>
                <a:ea typeface="Roboto Thin" pitchFamily="2" charset="0"/>
                <a:cs typeface="Segoe UI" panose="020B0502040204020203" pitchFamily="34" charset="0"/>
              </a:rPr>
              <a:t>Khuyến nghị, định hướng việc cần làm tiếp theo</a:t>
            </a:r>
          </a:p>
        </p:txBody>
      </p:sp>
      <p:pic>
        <p:nvPicPr>
          <p:cNvPr id="16" name="Graphic 15" descr="Earth Globe Asia-Australia">
            <a:extLst>
              <a:ext uri="{FF2B5EF4-FFF2-40B4-BE49-F238E27FC236}">
                <a16:creationId xmlns:a16="http://schemas.microsoft.com/office/drawing/2014/main" id="{A9269F72-1480-4F69-95E4-2EFFE2A78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1412" y="1757257"/>
            <a:ext cx="1085218" cy="10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1. Tóm tắt kết quả, giá trị mang lại từ Chiến lược dữ liệu tỉnh Lào Cai</a:t>
            </a:r>
          </a:p>
          <a:p>
            <a:pPr lvl="0">
              <a:defRPr/>
            </a:pP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BB5AAC8-70CA-EBFD-6406-E7324447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99" y="1261569"/>
            <a:ext cx="10264422" cy="5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1. Tóm tắt kết quả, giá trị mang lại từ Chiến lược dữ liệu tỉnh Lào Cai</a:t>
            </a:r>
          </a:p>
          <a:p>
            <a:pPr lvl="0">
              <a:defRPr/>
            </a:pP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1A49A-362E-CD47-B244-D622A91F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32" y="1253102"/>
            <a:ext cx="9869312" cy="48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2. Bối cảnh, bài toán và khó khăn, thách thức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A49CC-BE7A-093A-21DE-8EF280F2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23" y="1388533"/>
            <a:ext cx="8952088" cy="4567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5217C-4961-C0CD-7C32-16022D8AED98}"/>
              </a:ext>
            </a:extLst>
          </p:cNvPr>
          <p:cNvSpPr txBox="1"/>
          <p:nvPr/>
        </p:nvSpPr>
        <p:spPr>
          <a:xfrm>
            <a:off x="428978" y="1388533"/>
            <a:ext cx="19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/>
              <a:t>Bối cảnh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74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2. Bối cảnh, bài toán và khó khăn, thách thức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5217C-4961-C0CD-7C32-16022D8AED98}"/>
              </a:ext>
            </a:extLst>
          </p:cNvPr>
          <p:cNvSpPr txBox="1"/>
          <p:nvPr/>
        </p:nvSpPr>
        <p:spPr>
          <a:xfrm>
            <a:off x="428978" y="1388533"/>
            <a:ext cx="24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/>
              <a:t>Bài toán cần giải quyết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C2461A-6E4D-7412-578A-B907F1E5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7" y="1757865"/>
            <a:ext cx="11738045" cy="43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2. Bối cảnh, bài toán và khó khăn, thách thức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5217C-4961-C0CD-7C32-16022D8AED98}"/>
              </a:ext>
            </a:extLst>
          </p:cNvPr>
          <p:cNvSpPr txBox="1"/>
          <p:nvPr/>
        </p:nvSpPr>
        <p:spPr>
          <a:xfrm>
            <a:off x="428978" y="1388533"/>
            <a:ext cx="24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/>
              <a:t>Khó khăn, thách thức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A86BA-5BAE-59F8-EE1F-C5AE474F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0" y="1757865"/>
            <a:ext cx="11769889" cy="39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3. Cách làm, giải pháp thực hiện để giải quyết vấn đề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51603-6C49-D116-05BF-B45CDF58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7" y="1285209"/>
            <a:ext cx="11489186" cy="4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55F464-7F61-4EB6-885C-F411042AA72C}"/>
              </a:ext>
            </a:extLst>
          </p:cNvPr>
          <p:cNvSpPr txBox="1"/>
          <p:nvPr/>
        </p:nvSpPr>
        <p:spPr>
          <a:xfrm>
            <a:off x="622301" y="391328"/>
            <a:ext cx="92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200" b="1">
                <a:solidFill>
                  <a:srgbClr val="FF6600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4. Kết quả, hiệu quả, giá trị mang lại </a:t>
            </a:r>
            <a:endParaRPr lang="vi-VN" sz="2800" b="1">
              <a:solidFill>
                <a:srgbClr val="FF6600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67C09-CFEC-B359-D7A6-42BD734E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6" y="1355108"/>
            <a:ext cx="11060757" cy="41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NuXcDDS5ugfirYC1N.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13809</TotalTime>
  <Words>237</Words>
  <Application>Microsoft Macintosh PowerPoint</Application>
  <PresentationFormat>Widescreen</PresentationFormat>
  <Paragraphs>33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Geometos</vt:lpstr>
      <vt:lpstr>Segoe UI</vt:lpstr>
      <vt:lpstr>Segoe UI Light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Vu Duy (FIS CC HN)</dc:creator>
  <cp:lastModifiedBy>HUY LEBA</cp:lastModifiedBy>
  <cp:revision>1284</cp:revision>
  <dcterms:created xsi:type="dcterms:W3CDTF">2018-05-14T08:05:46Z</dcterms:created>
  <dcterms:modified xsi:type="dcterms:W3CDTF">2023-02-21T09:03:00Z</dcterms:modified>
</cp:coreProperties>
</file>