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87"/>
  </p:notesMasterIdLst>
  <p:handoutMasterIdLst>
    <p:handoutMasterId r:id="rId88"/>
  </p:handoutMasterIdLst>
  <p:sldIdLst>
    <p:sldId id="256" r:id="rId2"/>
    <p:sldId id="257" r:id="rId3"/>
    <p:sldId id="259" r:id="rId4"/>
    <p:sldId id="333" r:id="rId5"/>
    <p:sldId id="258" r:id="rId6"/>
    <p:sldId id="261" r:id="rId7"/>
    <p:sldId id="260" r:id="rId8"/>
    <p:sldId id="262" r:id="rId9"/>
    <p:sldId id="309" r:id="rId10"/>
    <p:sldId id="301" r:id="rId11"/>
    <p:sldId id="263" r:id="rId12"/>
    <p:sldId id="264" r:id="rId13"/>
    <p:sldId id="265" r:id="rId14"/>
    <p:sldId id="266" r:id="rId15"/>
    <p:sldId id="302" r:id="rId16"/>
    <p:sldId id="267" r:id="rId17"/>
    <p:sldId id="268" r:id="rId18"/>
    <p:sldId id="310" r:id="rId19"/>
    <p:sldId id="269" r:id="rId20"/>
    <p:sldId id="335" r:id="rId21"/>
    <p:sldId id="271" r:id="rId22"/>
    <p:sldId id="339" r:id="rId23"/>
    <p:sldId id="270" r:id="rId24"/>
    <p:sldId id="303" r:id="rId25"/>
    <p:sldId id="320" r:id="rId26"/>
    <p:sldId id="272" r:id="rId27"/>
    <p:sldId id="273" r:id="rId28"/>
    <p:sldId id="274" r:id="rId29"/>
    <p:sldId id="337" r:id="rId30"/>
    <p:sldId id="304" r:id="rId31"/>
    <p:sldId id="336" r:id="rId32"/>
    <p:sldId id="334" r:id="rId33"/>
    <p:sldId id="321" r:id="rId34"/>
    <p:sldId id="311" r:id="rId35"/>
    <p:sldId id="312" r:id="rId36"/>
    <p:sldId id="275" r:id="rId37"/>
    <p:sldId id="276" r:id="rId38"/>
    <p:sldId id="277" r:id="rId39"/>
    <p:sldId id="278" r:id="rId40"/>
    <p:sldId id="279" r:id="rId41"/>
    <p:sldId id="313" r:id="rId42"/>
    <p:sldId id="314" r:id="rId43"/>
    <p:sldId id="322" r:id="rId44"/>
    <p:sldId id="316" r:id="rId45"/>
    <p:sldId id="323" r:id="rId46"/>
    <p:sldId id="315" r:id="rId47"/>
    <p:sldId id="340" r:id="rId48"/>
    <p:sldId id="341" r:id="rId49"/>
    <p:sldId id="280" r:id="rId50"/>
    <p:sldId id="281" r:id="rId51"/>
    <p:sldId id="282" r:id="rId52"/>
    <p:sldId id="283" r:id="rId53"/>
    <p:sldId id="284" r:id="rId54"/>
    <p:sldId id="285" r:id="rId55"/>
    <p:sldId id="305" r:id="rId56"/>
    <p:sldId id="324" r:id="rId57"/>
    <p:sldId id="286" r:id="rId58"/>
    <p:sldId id="287" r:id="rId59"/>
    <p:sldId id="288" r:id="rId60"/>
    <p:sldId id="289" r:id="rId61"/>
    <p:sldId id="290" r:id="rId62"/>
    <p:sldId id="291" r:id="rId63"/>
    <p:sldId id="306" r:id="rId64"/>
    <p:sldId id="307" r:id="rId65"/>
    <p:sldId id="325" r:id="rId66"/>
    <p:sldId id="326" r:id="rId67"/>
    <p:sldId id="332" r:id="rId68"/>
    <p:sldId id="327" r:id="rId69"/>
    <p:sldId id="331" r:id="rId70"/>
    <p:sldId id="292" r:id="rId71"/>
    <p:sldId id="293" r:id="rId72"/>
    <p:sldId id="294" r:id="rId73"/>
    <p:sldId id="308" r:id="rId74"/>
    <p:sldId id="295" r:id="rId75"/>
    <p:sldId id="296" r:id="rId76"/>
    <p:sldId id="297" r:id="rId77"/>
    <p:sldId id="298" r:id="rId78"/>
    <p:sldId id="299" r:id="rId79"/>
    <p:sldId id="338" r:id="rId80"/>
    <p:sldId id="317" r:id="rId81"/>
    <p:sldId id="318" r:id="rId82"/>
    <p:sldId id="319" r:id="rId83"/>
    <p:sldId id="328" r:id="rId84"/>
    <p:sldId id="329" r:id="rId85"/>
    <p:sldId id="300" r:id="rId8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5"/>
          </a:xfrm>
          <a:prstGeom prst="rect">
            <a:avLst/>
          </a:prstGeom>
        </p:spPr>
        <p:txBody>
          <a:bodyPr vert="horz" lIns="90754" tIns="45377" rIns="90754" bIns="45377" rtlCol="0"/>
          <a:lstStyle>
            <a:lvl1pPr algn="l">
              <a:defRPr sz="1200"/>
            </a:lvl1pPr>
          </a:lstStyle>
          <a:p>
            <a:r>
              <a:rPr lang="vi-VN" smtClean="0"/>
              <a:t>Luật Bảo vệ BMNN và các văn bản hướng dẫn thi hành</a:t>
            </a:r>
            <a:endParaRPr lang="en-US"/>
          </a:p>
        </p:txBody>
      </p:sp>
      <p:sp>
        <p:nvSpPr>
          <p:cNvPr id="3" name="Date Placeholder 2"/>
          <p:cNvSpPr>
            <a:spLocks noGrp="1"/>
          </p:cNvSpPr>
          <p:nvPr>
            <p:ph type="dt" sz="quarter" idx="1"/>
          </p:nvPr>
        </p:nvSpPr>
        <p:spPr>
          <a:xfrm>
            <a:off x="3815375" y="1"/>
            <a:ext cx="2918830" cy="493315"/>
          </a:xfrm>
          <a:prstGeom prst="rect">
            <a:avLst/>
          </a:prstGeom>
        </p:spPr>
        <p:txBody>
          <a:bodyPr vert="horz" lIns="90754" tIns="45377" rIns="90754" bIns="45377" rtlCol="0"/>
          <a:lstStyle>
            <a:lvl1pPr algn="r">
              <a:defRPr sz="1200"/>
            </a:lvl1pPr>
          </a:lstStyle>
          <a:p>
            <a:fld id="{0F2F4F62-B3A5-4CC8-B3DC-19C2A5049B88}" type="datetimeFigureOut">
              <a:rPr lang="en-US" smtClean="0"/>
              <a:t>10/5/2023</a:t>
            </a:fld>
            <a:endParaRPr lang="en-US"/>
          </a:p>
        </p:txBody>
      </p:sp>
      <p:sp>
        <p:nvSpPr>
          <p:cNvPr id="4" name="Footer Placeholder 3"/>
          <p:cNvSpPr>
            <a:spLocks noGrp="1"/>
          </p:cNvSpPr>
          <p:nvPr>
            <p:ph type="ftr" sz="quarter" idx="2"/>
          </p:nvPr>
        </p:nvSpPr>
        <p:spPr>
          <a:xfrm>
            <a:off x="1" y="9371286"/>
            <a:ext cx="2918830" cy="493315"/>
          </a:xfrm>
          <a:prstGeom prst="rect">
            <a:avLst/>
          </a:prstGeom>
        </p:spPr>
        <p:txBody>
          <a:bodyPr vert="horz" lIns="90754" tIns="45377" rIns="90754" bIns="45377" rtlCol="0" anchor="b"/>
          <a:lstStyle>
            <a:lvl1pPr algn="l">
              <a:defRPr sz="1200"/>
            </a:lvl1pPr>
          </a:lstStyle>
          <a:p>
            <a:r>
              <a:rPr lang="en-US" smtClean="0"/>
              <a:t>Cục An ninh chính trị nội bộ</a:t>
            </a:r>
            <a:endParaRPr lang="en-US"/>
          </a:p>
        </p:txBody>
      </p:sp>
      <p:sp>
        <p:nvSpPr>
          <p:cNvPr id="5" name="Slide Number Placeholder 4"/>
          <p:cNvSpPr>
            <a:spLocks noGrp="1"/>
          </p:cNvSpPr>
          <p:nvPr>
            <p:ph type="sldNum" sz="quarter" idx="3"/>
          </p:nvPr>
        </p:nvSpPr>
        <p:spPr>
          <a:xfrm>
            <a:off x="3815375" y="9371286"/>
            <a:ext cx="2918830" cy="493315"/>
          </a:xfrm>
          <a:prstGeom prst="rect">
            <a:avLst/>
          </a:prstGeom>
        </p:spPr>
        <p:txBody>
          <a:bodyPr vert="horz" lIns="90754" tIns="45377" rIns="90754" bIns="45377" rtlCol="0" anchor="b"/>
          <a:lstStyle>
            <a:lvl1pPr algn="r">
              <a:defRPr sz="1200"/>
            </a:lvl1pPr>
          </a:lstStyle>
          <a:p>
            <a:fld id="{BDBBE197-5452-4604-BB2A-D9EADE9B7956}" type="slidenum">
              <a:rPr lang="en-US" smtClean="0"/>
              <a:t>‹#›</a:t>
            </a:fld>
            <a:endParaRPr lang="en-US"/>
          </a:p>
        </p:txBody>
      </p:sp>
    </p:spTree>
    <p:extLst>
      <p:ext uri="{BB962C8B-B14F-4D97-AF65-F5344CB8AC3E}">
        <p14:creationId xmlns:p14="http://schemas.microsoft.com/office/powerpoint/2010/main" val="205974741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789"/>
          </a:xfrm>
          <a:prstGeom prst="rect">
            <a:avLst/>
          </a:prstGeom>
        </p:spPr>
        <p:txBody>
          <a:bodyPr vert="horz" lIns="90754" tIns="45377" rIns="90754" bIns="45377" rtlCol="0"/>
          <a:lstStyle>
            <a:lvl1pPr algn="l">
              <a:defRPr sz="1200"/>
            </a:lvl1pPr>
          </a:lstStyle>
          <a:p>
            <a:r>
              <a:rPr lang="vi-VN" smtClean="0"/>
              <a:t>Luật Bảo vệ BMNN và các văn bản hướng dẫn thi hành</a:t>
            </a:r>
            <a:endParaRPr lang="en-US"/>
          </a:p>
        </p:txBody>
      </p:sp>
      <p:sp>
        <p:nvSpPr>
          <p:cNvPr id="3" name="Date Placeholder 2"/>
          <p:cNvSpPr>
            <a:spLocks noGrp="1"/>
          </p:cNvSpPr>
          <p:nvPr>
            <p:ph type="dt" idx="1"/>
          </p:nvPr>
        </p:nvSpPr>
        <p:spPr>
          <a:xfrm>
            <a:off x="3814626" y="0"/>
            <a:ext cx="2919565" cy="493789"/>
          </a:xfrm>
          <a:prstGeom prst="rect">
            <a:avLst/>
          </a:prstGeom>
        </p:spPr>
        <p:txBody>
          <a:bodyPr vert="horz" lIns="90754" tIns="45377" rIns="90754" bIns="45377" rtlCol="0"/>
          <a:lstStyle>
            <a:lvl1pPr algn="r">
              <a:defRPr sz="1200"/>
            </a:lvl1pPr>
          </a:lstStyle>
          <a:p>
            <a:fld id="{BC9C4202-C7B1-4ABE-BA1A-007823EC80E1}" type="datetimeFigureOut">
              <a:rPr lang="en-US" smtClean="0"/>
              <a:t>10/5/2023</a:t>
            </a:fld>
            <a:endParaRPr lang="en-US"/>
          </a:p>
        </p:txBody>
      </p:sp>
      <p:sp>
        <p:nvSpPr>
          <p:cNvPr id="4" name="Slide Image Placeholder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754" tIns="45377" rIns="90754" bIns="45377" rtlCol="0" anchor="ctr"/>
          <a:lstStyle/>
          <a:p>
            <a:endParaRPr lang="en-US"/>
          </a:p>
        </p:txBody>
      </p:sp>
      <p:sp>
        <p:nvSpPr>
          <p:cNvPr id="5" name="Notes Placeholder 4"/>
          <p:cNvSpPr>
            <a:spLocks noGrp="1"/>
          </p:cNvSpPr>
          <p:nvPr>
            <p:ph type="body" sz="quarter" idx="3"/>
          </p:nvPr>
        </p:nvSpPr>
        <p:spPr>
          <a:xfrm>
            <a:off x="673262" y="4687052"/>
            <a:ext cx="5389240" cy="4439368"/>
          </a:xfrm>
          <a:prstGeom prst="rect">
            <a:avLst/>
          </a:prstGeom>
        </p:spPr>
        <p:txBody>
          <a:bodyPr vert="horz" lIns="90754" tIns="45377" rIns="90754" bIns="45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0947"/>
            <a:ext cx="2919565" cy="493789"/>
          </a:xfrm>
          <a:prstGeom prst="rect">
            <a:avLst/>
          </a:prstGeom>
        </p:spPr>
        <p:txBody>
          <a:bodyPr vert="horz" lIns="90754" tIns="45377" rIns="90754" bIns="45377" rtlCol="0" anchor="b"/>
          <a:lstStyle>
            <a:lvl1pPr algn="l">
              <a:defRPr sz="1200"/>
            </a:lvl1pPr>
          </a:lstStyle>
          <a:p>
            <a:r>
              <a:rPr lang="en-US" smtClean="0"/>
              <a:t>Cục An ninh chính trị nội bộ</a:t>
            </a:r>
            <a:endParaRPr lang="en-US"/>
          </a:p>
        </p:txBody>
      </p:sp>
      <p:sp>
        <p:nvSpPr>
          <p:cNvPr id="7" name="Slide Number Placeholder 6"/>
          <p:cNvSpPr>
            <a:spLocks noGrp="1"/>
          </p:cNvSpPr>
          <p:nvPr>
            <p:ph type="sldNum" sz="quarter" idx="5"/>
          </p:nvPr>
        </p:nvSpPr>
        <p:spPr>
          <a:xfrm>
            <a:off x="3814626" y="9370947"/>
            <a:ext cx="2919565" cy="493789"/>
          </a:xfrm>
          <a:prstGeom prst="rect">
            <a:avLst/>
          </a:prstGeom>
        </p:spPr>
        <p:txBody>
          <a:bodyPr vert="horz" lIns="90754" tIns="45377" rIns="90754" bIns="45377" rtlCol="0" anchor="b"/>
          <a:lstStyle>
            <a:lvl1pPr algn="r">
              <a:defRPr sz="1200"/>
            </a:lvl1pPr>
          </a:lstStyle>
          <a:p>
            <a:fld id="{90AF9AC4-62C1-4A4E-AD87-CF4FBBC96708}" type="slidenum">
              <a:rPr lang="en-US" smtClean="0"/>
              <a:t>‹#›</a:t>
            </a:fld>
            <a:endParaRPr lang="en-US"/>
          </a:p>
        </p:txBody>
      </p:sp>
    </p:spTree>
    <p:extLst>
      <p:ext uri="{BB962C8B-B14F-4D97-AF65-F5344CB8AC3E}">
        <p14:creationId xmlns:p14="http://schemas.microsoft.com/office/powerpoint/2010/main" val="289359038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AF9AC4-62C1-4A4E-AD87-CF4FBBC96708}" type="slidenum">
              <a:rPr lang="en-US" smtClean="0"/>
              <a:t>1</a:t>
            </a:fld>
            <a:endParaRPr lang="en-US"/>
          </a:p>
        </p:txBody>
      </p:sp>
      <p:sp>
        <p:nvSpPr>
          <p:cNvPr id="5" name="Header Placeholder 4"/>
          <p:cNvSpPr>
            <a:spLocks noGrp="1"/>
          </p:cNvSpPr>
          <p:nvPr>
            <p:ph type="hdr" sz="quarter" idx="11"/>
          </p:nvPr>
        </p:nvSpPr>
        <p:spPr/>
        <p:txBody>
          <a:bodyPr/>
          <a:lstStyle/>
          <a:p>
            <a:r>
              <a:rPr lang="vi-VN" smtClean="0"/>
              <a:t>Luật Bảo vệ BMNN và các văn bản hướng dẫn thi hành</a:t>
            </a:r>
            <a:endParaRPr lang="en-US"/>
          </a:p>
        </p:txBody>
      </p:sp>
      <p:sp>
        <p:nvSpPr>
          <p:cNvPr id="6" name="Footer Placeholder 5"/>
          <p:cNvSpPr>
            <a:spLocks noGrp="1"/>
          </p:cNvSpPr>
          <p:nvPr>
            <p:ph type="ftr" sz="quarter" idx="12"/>
          </p:nvPr>
        </p:nvSpPr>
        <p:spPr/>
        <p:txBody>
          <a:bodyPr/>
          <a:lstStyle/>
          <a:p>
            <a:r>
              <a:rPr lang="en-US" smtClean="0"/>
              <a:t>Cục An ninh chính trị nội bộ</a:t>
            </a:r>
            <a:endParaRPr lang="en-US"/>
          </a:p>
        </p:txBody>
      </p:sp>
    </p:spTree>
    <p:extLst>
      <p:ext uri="{BB962C8B-B14F-4D97-AF65-F5344CB8AC3E}">
        <p14:creationId xmlns:p14="http://schemas.microsoft.com/office/powerpoint/2010/main" val="2868472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Word_97_-_2003_Document2.doc"/></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Microsoft_Word_97_-_2003_Document3.doc"/></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Microsoft_Word_97_-_2003_Document4.doc"/></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package" Target="../embeddings/Microsoft_Word_Document2.docx"/></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Microsoft_Word_Document3.docx"/></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package" Target="../embeddings/Microsoft_Word_Document4.docx"/></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package" Target="../embeddings/Microsoft_Word_Document5.docx"/></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package" Target="../embeddings/Microsoft_Word_Document6.docx"/></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package" Target="../embeddings/Microsoft_Word_Document7.docx"/></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package" Target="../embeddings/Microsoft_Word_Document8.docx"/></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package" Target="../embeddings/Microsoft_Word_Document9.docx"/></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emf"/><Relationship Id="rId4" Type="http://schemas.openxmlformats.org/officeDocument/2006/relationships/package" Target="../embeddings/Microsoft_Word_Document10.docx"/></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package" Target="../embeddings/Microsoft_Word_Document11.docx"/></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8.emf"/><Relationship Id="rId4" Type="http://schemas.openxmlformats.org/officeDocument/2006/relationships/oleObject" Target="../embeddings/Microsoft_Word_97_-_2003_Document5.doc"/></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9.emf"/><Relationship Id="rId4" Type="http://schemas.openxmlformats.org/officeDocument/2006/relationships/oleObject" Target="../embeddings/Microsoft_Word_97_-_2003_Document6.doc"/></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0.emf"/><Relationship Id="rId4" Type="http://schemas.openxmlformats.org/officeDocument/2006/relationships/oleObject" Target="../embeddings/Microsoft_Word_97_-_2003_Document7.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1.emf"/><Relationship Id="rId4" Type="http://schemas.openxmlformats.org/officeDocument/2006/relationships/oleObject" Target="../embeddings/Microsoft_Word_97_-_2003_Document8.doc"/></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305800" cy="1012825"/>
          </a:xfrm>
        </p:spPr>
        <p:txBody>
          <a:bodyPr>
            <a:noAutofit/>
          </a:bodyPr>
          <a:lstStyle/>
          <a:p>
            <a:pPr algn="ctr"/>
            <a:r>
              <a:rPr lang="en-US" sz="4200" dirty="0" err="1" smtClean="0">
                <a:latin typeface="Times New Roman" pitchFamily="18" charset="0"/>
                <a:cs typeface="Times New Roman" pitchFamily="18" charset="0"/>
              </a:rPr>
              <a:t>Nội</a:t>
            </a:r>
            <a:r>
              <a:rPr lang="en-US" sz="4200" dirty="0" smtClean="0">
                <a:latin typeface="Times New Roman" pitchFamily="18" charset="0"/>
                <a:cs typeface="Times New Roman" pitchFamily="18" charset="0"/>
              </a:rPr>
              <a:t> dung </a:t>
            </a:r>
            <a:br>
              <a:rPr lang="en-US" sz="4200" dirty="0" smtClean="0">
                <a:latin typeface="Times New Roman" pitchFamily="18" charset="0"/>
                <a:cs typeface="Times New Roman" pitchFamily="18" charset="0"/>
              </a:rPr>
            </a:br>
            <a:r>
              <a:rPr lang="en-US" sz="4200" dirty="0" err="1" smtClean="0">
                <a:latin typeface="Times New Roman" pitchFamily="18" charset="0"/>
                <a:cs typeface="Times New Roman" pitchFamily="18" charset="0"/>
              </a:rPr>
              <a:t>Luật</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Bảo</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vệ</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bí</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mật</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nhà</a:t>
            </a:r>
            <a:r>
              <a:rPr lang="en-US" sz="4200" dirty="0">
                <a:latin typeface="Times New Roman" pitchFamily="18" charset="0"/>
                <a:cs typeface="Times New Roman" pitchFamily="18" charset="0"/>
              </a:rPr>
              <a:t> </a:t>
            </a:r>
            <a:r>
              <a:rPr lang="en-US" sz="4200" dirty="0" err="1" smtClean="0">
                <a:latin typeface="Times New Roman" pitchFamily="18" charset="0"/>
                <a:cs typeface="Times New Roman" pitchFamily="18" charset="0"/>
              </a:rPr>
              <a:t>nước</a:t>
            </a:r>
            <a:r>
              <a:rPr lang="en-US" sz="4200" dirty="0" smtClean="0">
                <a:latin typeface="Times New Roman" pitchFamily="18" charset="0"/>
                <a:cs typeface="Times New Roman" pitchFamily="18" charset="0"/>
              </a:rPr>
              <a:t> </a:t>
            </a:r>
            <a:br>
              <a:rPr lang="en-US" sz="4200" dirty="0" smtClean="0">
                <a:latin typeface="Times New Roman" pitchFamily="18" charset="0"/>
                <a:cs typeface="Times New Roman" pitchFamily="18" charset="0"/>
              </a:rPr>
            </a:br>
            <a:r>
              <a:rPr lang="en-US" sz="4200" dirty="0" err="1" smtClean="0">
                <a:latin typeface="Times New Roman" pitchFamily="18" charset="0"/>
                <a:cs typeface="Times New Roman" pitchFamily="18" charset="0"/>
              </a:rPr>
              <a:t>và</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văn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bản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hướng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dẫn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thi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hành</a:t>
            </a: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a:t>
            </a:r>
            <a:r>
              <a:rPr lang="en-US" sz="2800" b="0" i="1" dirty="0" err="1" smtClean="0">
                <a:latin typeface="Times New Roman" pitchFamily="18" charset="0"/>
                <a:cs typeface="Times New Roman" pitchFamily="18" charset="0"/>
              </a:rPr>
              <a:t>phục</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vụ</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tuyên</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truyền</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phổ</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biến</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cho</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các</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cơ</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quan</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tổ</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chức</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địa</a:t>
            </a:r>
            <a:r>
              <a:rPr lang="en-US" sz="2800" b="0" i="1" dirty="0" smtClean="0">
                <a:latin typeface="Times New Roman" pitchFamily="18" charset="0"/>
                <a:cs typeface="Times New Roman" pitchFamily="18" charset="0"/>
              </a:rPr>
              <a:t> </a:t>
            </a:r>
            <a:r>
              <a:rPr lang="en-US" sz="2800" b="0" i="1" dirty="0" err="1" smtClean="0">
                <a:latin typeface="Times New Roman" pitchFamily="18" charset="0"/>
                <a:cs typeface="Times New Roman" pitchFamily="18" charset="0"/>
              </a:rPr>
              <a:t>phương</a:t>
            </a:r>
            <a:r>
              <a:rPr lang="en-US" sz="2800" b="0" dirty="0" smtClean="0">
                <a:latin typeface="Times New Roman" pitchFamily="18" charset="0"/>
                <a:cs typeface="Times New Roman" pitchFamily="18" charset="0"/>
              </a:rPr>
              <a:t>)</a:t>
            </a:r>
            <a:endParaRPr lang="en-US" sz="2800" b="0"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4038600"/>
            <a:ext cx="7315200" cy="1981200"/>
          </a:xfrm>
        </p:spPr>
        <p:txBody>
          <a:bodyPr>
            <a:noAutofit/>
          </a:bodyPr>
          <a:lstStyle/>
          <a:p>
            <a:pPr algn="ctr"/>
            <a:r>
              <a:rPr lang="en-US" sz="2800" i="1" dirty="0" err="1" smtClean="0">
                <a:latin typeface="Times New Roman" pitchFamily="18" charset="0"/>
                <a:cs typeface="Times New Roman" pitchFamily="18" charset="0"/>
              </a:rPr>
              <a:t>Báo</a:t>
            </a:r>
            <a:r>
              <a:rPr lang="en-US" sz="2800" i="1" dirty="0" smtClean="0">
                <a:latin typeface="Times New Roman" pitchFamily="18" charset="0"/>
                <a:cs typeface="Times New Roman" pitchFamily="18" charset="0"/>
              </a:rPr>
              <a:t> </a:t>
            </a:r>
            <a:r>
              <a:rPr lang="en-US" sz="2800" i="1" err="1" smtClean="0">
                <a:latin typeface="Times New Roman" pitchFamily="18" charset="0"/>
                <a:cs typeface="Times New Roman" pitchFamily="18" charset="0"/>
              </a:rPr>
              <a:t>cáo</a:t>
            </a:r>
            <a:r>
              <a:rPr lang="en-US" sz="2800" i="1" smtClean="0">
                <a:latin typeface="Times New Roman" pitchFamily="18" charset="0"/>
                <a:cs typeface="Times New Roman" pitchFamily="18" charset="0"/>
              </a:rPr>
              <a:t> viên: Thượng tá Phạm Văn Sính </a:t>
            </a:r>
          </a:p>
          <a:p>
            <a:pPr algn="ctr"/>
            <a:r>
              <a:rPr lang="en-US" sz="2800" i="1" smtClean="0">
                <a:latin typeface="Times New Roman" pitchFamily="18" charset="0"/>
                <a:cs typeface="Times New Roman" pitchFamily="18" charset="0"/>
              </a:rPr>
              <a:t>Cục </a:t>
            </a:r>
            <a:r>
              <a:rPr lang="en-US" sz="2800" i="1" dirty="0" smtClean="0">
                <a:latin typeface="Times New Roman" pitchFamily="18" charset="0"/>
                <a:cs typeface="Times New Roman" pitchFamily="18" charset="0"/>
              </a:rPr>
              <a:t>An </a:t>
            </a:r>
            <a:r>
              <a:rPr lang="en-US" sz="2800" i="1" dirty="0" err="1" smtClean="0">
                <a:latin typeface="Times New Roman" pitchFamily="18" charset="0"/>
                <a:cs typeface="Times New Roman" pitchFamily="18" charset="0"/>
              </a:rPr>
              <a:t>ninh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chính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trị</a:t>
            </a:r>
            <a:r>
              <a:rPr lang="en-US" sz="2800" i="1" dirty="0" smtClean="0">
                <a:latin typeface="Times New Roman" pitchFamily="18" charset="0"/>
                <a:cs typeface="Times New Roman" pitchFamily="18" charset="0"/>
              </a:rPr>
              <a:t> </a:t>
            </a:r>
            <a:r>
              <a:rPr lang="en-US" sz="2800" i="1" err="1" smtClean="0">
                <a:latin typeface="Times New Roman" pitchFamily="18" charset="0"/>
                <a:cs typeface="Times New Roman" pitchFamily="18" charset="0"/>
              </a:rPr>
              <a:t>nội</a:t>
            </a:r>
            <a:r>
              <a:rPr lang="en-US" sz="2800" i="1" smtClean="0">
                <a:latin typeface="Times New Roman" pitchFamily="18" charset="0"/>
                <a:cs typeface="Times New Roman" pitchFamily="18" charset="0"/>
              </a:rPr>
              <a:t> bộ Bộ </a:t>
            </a:r>
            <a:r>
              <a:rPr lang="en-US" sz="2800" i="1" dirty="0" err="1" smtClean="0">
                <a:latin typeface="Times New Roman" pitchFamily="18" charset="0"/>
                <a:cs typeface="Times New Roman" pitchFamily="18" charset="0"/>
              </a:rPr>
              <a:t>Công</a:t>
            </a:r>
            <a:r>
              <a:rPr lang="en-US" sz="2800" i="1" dirty="0" smtClean="0">
                <a:latin typeface="Times New Roman" pitchFamily="18" charset="0"/>
                <a:cs typeface="Times New Roman" pitchFamily="18" charset="0"/>
              </a:rPr>
              <a:t> an</a:t>
            </a:r>
          </a:p>
          <a:p>
            <a:pPr algn="ctr"/>
            <a:endParaRPr lang="en-US" sz="2800" i="1" dirty="0" smtClean="0">
              <a:latin typeface="Arial" pitchFamily="34" charset="0"/>
              <a:cs typeface="Arial" pitchFamily="34" charset="0"/>
            </a:endParaRPr>
          </a:p>
          <a:p>
            <a:pPr algn="ctr"/>
            <a:endParaRPr lang="en-US" sz="2800" i="1" dirty="0">
              <a:latin typeface="Arial" pitchFamily="34" charset="0"/>
              <a:cs typeface="Arial" pitchFamily="34" charset="0"/>
            </a:endParaRPr>
          </a:p>
          <a:p>
            <a:pPr algn="ctr"/>
            <a:r>
              <a:rPr lang="en-US" sz="2800" i="1" dirty="0" err="1" smtClean="0">
                <a:latin typeface="Times New Roman" pitchFamily="18" charset="0"/>
                <a:cs typeface="Times New Roman" pitchFamily="18" charset="0"/>
              </a:rPr>
              <a:t>Hà</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Nội</a:t>
            </a:r>
            <a:r>
              <a:rPr lang="en-US" sz="2800" i="1" dirty="0" smtClean="0">
                <a:latin typeface="Times New Roman" pitchFamily="18" charset="0"/>
                <a:cs typeface="Times New Roman" pitchFamily="18" charset="0"/>
              </a:rPr>
              <a:t> </a:t>
            </a:r>
            <a:r>
              <a:rPr lang="en-US" sz="2800" i="1" smtClean="0">
                <a:latin typeface="Times New Roman" pitchFamily="18" charset="0"/>
                <a:cs typeface="Times New Roman" pitchFamily="18" charset="0"/>
              </a:rPr>
              <a:t>- 2023</a:t>
            </a: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61567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83880" cy="5641848"/>
          </a:xfrm>
        </p:spPr>
        <p:txBody>
          <a:bodyPr>
            <a:noAutofit/>
          </a:bodyPr>
          <a:lstStyle/>
          <a:p>
            <a:pPr algn="just"/>
            <a:r>
              <a:rPr lang="en-US" sz="2400" b="1" i="1" dirty="0" err="1" smtClean="0">
                <a:latin typeface="Times New Roman" pitchFamily="18" charset="0"/>
                <a:cs typeface="Times New Roman" pitchFamily="18" charset="0"/>
              </a:rPr>
              <a:t>Bổ</a:t>
            </a:r>
            <a:r>
              <a:rPr lang="en-US" sz="2400" b="1" i="1" dirty="0" smtClean="0">
                <a:latin typeface="Times New Roman" pitchFamily="18" charset="0"/>
                <a:cs typeface="Times New Roman" pitchFamily="18" charset="0"/>
              </a:rPr>
              <a:t> </a:t>
            </a:r>
            <a:r>
              <a:rPr lang="en-US" sz="2400" b="1" i="1" dirty="0">
                <a:latin typeface="Times New Roman" pitchFamily="18" charset="0"/>
                <a:cs typeface="Times New Roman" pitchFamily="18" charset="0"/>
              </a:rPr>
              <a:t>sung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số</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khái</a:t>
            </a:r>
            <a:r>
              <a:rPr lang="en-US" sz="2400" b="1" i="1" dirty="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niệm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tại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Điều</a:t>
            </a:r>
            <a:r>
              <a:rPr lang="en-US" sz="2400" b="1" i="1" dirty="0" smtClean="0">
                <a:latin typeface="Times New Roman" pitchFamily="18" charset="0"/>
                <a:cs typeface="Times New Roman" pitchFamily="18" charset="0"/>
              </a:rPr>
              <a:t> 2.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thích</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từ</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ngữ</a:t>
            </a:r>
            <a:r>
              <a:rPr lang="en-US" sz="2400" b="1" i="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790609387"/>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83880" cy="5794248"/>
          </a:xfrm>
        </p:spPr>
        <p:txBody>
          <a:bodyPr>
            <a:normAutofit/>
          </a:bodyPr>
          <a:lstStyle/>
          <a:p>
            <a:pPr marL="0" indent="0" algn="just">
              <a:spcBef>
                <a:spcPts val="600"/>
              </a:spcBef>
              <a:spcAft>
                <a:spcPts val="600"/>
              </a:spcAft>
              <a:buNone/>
            </a:pPr>
            <a:r>
              <a:rPr lang="en-US"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vi </a:t>
            </a:r>
            <a:r>
              <a:rPr lang="en-US" sz="2400" b="1" dirty="0" err="1">
                <a:latin typeface="Times New Roman" pitchFamily="18" charset="0"/>
                <a:cs typeface="Times New Roman" pitchFamily="18" charset="0"/>
              </a:rPr>
              <a:t>bị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nghiêm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5)</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so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9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marL="0" indent="0" algn="just">
              <a:spcBef>
                <a:spcPts val="600"/>
              </a:spcBef>
              <a:spcAft>
                <a:spcPts val="600"/>
              </a:spcAft>
              <a:buNone/>
            </a:pPr>
            <a:r>
              <a:rPr lang="en-US" sz="2400" dirty="0" smtClean="0">
                <a:latin typeface="Times New Roman" pitchFamily="18" charset="0"/>
                <a:cs typeface="Times New Roman" pitchFamily="18" charset="0"/>
              </a:rPr>
              <a:t>(1) </a:t>
            </a:r>
            <a:r>
              <a:rPr lang="vi-VN" sz="2400" dirty="0" smtClean="0">
                <a:latin typeface="Times New Roman" pitchFamily="18" charset="0"/>
                <a:cs typeface="Times New Roman" pitchFamily="18" charset="0"/>
              </a:rPr>
              <a:t>Làm </a:t>
            </a:r>
            <a:r>
              <a:rPr lang="vi-VN" sz="2400" dirty="0">
                <a:latin typeface="Times New Roman" pitchFamily="18" charset="0"/>
                <a:cs typeface="Times New Roman" pitchFamily="18" charset="0"/>
              </a:rPr>
              <a:t>lộ, chiếm đoạt, mua, bán bí mật nhà nước; làm sai lệch, hư hỏng, mất tài liệu, vật chứa bí mật nhà nước</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spcBef>
                <a:spcPts val="600"/>
              </a:spcBef>
              <a:spcAft>
                <a:spcPts val="600"/>
              </a:spcAft>
              <a:buNone/>
            </a:pPr>
            <a:r>
              <a:rPr lang="en-US" sz="2400" dirty="0" smtClean="0">
                <a:latin typeface="Times New Roman" pitchFamily="18" charset="0"/>
                <a:cs typeface="Times New Roman" pitchFamily="18" charset="0"/>
              </a:rPr>
              <a:t>(2) </a:t>
            </a:r>
            <a:r>
              <a:rPr lang="vi-VN" sz="2400" dirty="0" smtClean="0">
                <a:latin typeface="Times New Roman" pitchFamily="18" charset="0"/>
                <a:cs typeface="Times New Roman" pitchFamily="18" charset="0"/>
              </a:rPr>
              <a:t>Thu </a:t>
            </a:r>
            <a:r>
              <a:rPr lang="vi-VN" sz="2400" dirty="0">
                <a:latin typeface="Times New Roman" pitchFamily="18" charset="0"/>
                <a:cs typeface="Times New Roman" pitchFamily="18" charset="0"/>
              </a:rPr>
              <a:t>thập, trao đổi, cung cấp, chuyển giao bí mật nhà nước trái pháp luật; sao, chụp, lưu giữ, vận chuyển, giao, nhận, thu hồi, tiêu hủy tài liệu, vật chứa bí mật nhà nước trái pháp luật.</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9730283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183880" cy="5794248"/>
          </a:xfrm>
        </p:spPr>
        <p:txBody>
          <a:bodyPr>
            <a:normAutofit/>
          </a:bodyPr>
          <a:lstStyle/>
          <a:p>
            <a:pPr marL="0" indent="0" algn="just">
              <a:spcBef>
                <a:spcPts val="600"/>
              </a:spcBef>
              <a:spcAft>
                <a:spcPts val="600"/>
              </a:spcAft>
              <a:buNone/>
            </a:pP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3)</a:t>
            </a:r>
            <a:r>
              <a:rPr lang="vi-VN" sz="2400" dirty="0">
                <a:latin typeface="Times New Roman" pitchFamily="18" charset="0"/>
                <a:cs typeface="Times New Roman" pitchFamily="18" charset="0"/>
              </a:rPr>
              <a:t> Mang tài liệu, vật chứa bí mật nhà nước ra khỏi nơi lưu giữ trái pháp luật.</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(4)</a:t>
            </a:r>
            <a:r>
              <a:rPr lang="vi-VN" sz="2400" dirty="0">
                <a:latin typeface="Times New Roman" pitchFamily="18" charset="0"/>
                <a:cs typeface="Times New Roman" pitchFamily="18" charset="0"/>
              </a:rPr>
              <a:t> Lợi dụng, lạm dụng việc bảo vệ bí mật nhà nước, sử dụng bí mật nhà nước để thực hiện, che giấu hành vi vi phạm pháp luật, xâm phạm quyền và lợi ích hợp pháp hoặc cản trở hoạt động của cơ quan, tổ chức, cá nhân.</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(5)</a:t>
            </a:r>
            <a:r>
              <a:rPr lang="vi-VN" sz="2400" dirty="0">
                <a:latin typeface="Times New Roman" pitchFamily="18" charset="0"/>
                <a:cs typeface="Times New Roman" pitchFamily="18" charset="0"/>
              </a:rPr>
              <a:t> Soạn thảo, lưu giữ tài liệu có chứa nội dung bí mật nhà nước trên máy tính hoặc thiết bị khác đã kết nối hoặc đang kết nối với mạng Internet, mạng máy tính, mạng viễn thông, trừ trường hợp lưu giữ bí mật nhà nước theo quy định của pháp luật về cơ yếu.</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720830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183880" cy="5565648"/>
          </a:xfrm>
        </p:spPr>
        <p:txBody>
          <a:bodyPr>
            <a:normAutofit/>
          </a:bodyPr>
          <a:lstStyle/>
          <a:p>
            <a:pPr marL="0" indent="0" algn="just">
              <a:spcBef>
                <a:spcPts val="600"/>
              </a:spcBef>
              <a:spcAft>
                <a:spcPts val="600"/>
              </a:spcAft>
              <a:buNone/>
            </a:pPr>
            <a:r>
              <a:rPr lang="en-US" sz="2400" dirty="0">
                <a:latin typeface="Times New Roman" pitchFamily="18" charset="0"/>
                <a:cs typeface="Times New Roman" pitchFamily="18" charset="0"/>
              </a:rPr>
              <a:t>(6)</a:t>
            </a:r>
            <a:r>
              <a:rPr lang="vi-VN" sz="2400" dirty="0">
                <a:latin typeface="Times New Roman" pitchFamily="18" charset="0"/>
                <a:cs typeface="Times New Roman" pitchFamily="18" charset="0"/>
              </a:rPr>
              <a:t> Truyền đưa bí mật nhà nước trên phương tiện thông tin, viễn thông trái với quy định của pháp luật về cơ yếu</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spcBef>
                <a:spcPts val="600"/>
              </a:spcBef>
              <a:spcAft>
                <a:spcPts val="600"/>
              </a:spcAft>
              <a:buNone/>
            </a:pP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7)</a:t>
            </a:r>
            <a:r>
              <a:rPr lang="vi-VN" sz="2400" dirty="0">
                <a:latin typeface="Times New Roman" pitchFamily="18" charset="0"/>
                <a:cs typeface="Times New Roman" pitchFamily="18" charset="0"/>
              </a:rPr>
              <a:t> Chuyển mục đích sử dụng máy tính, thiết bị khác đã dùng để soạn thảo, lưu giữ, trao đổi bí mật nhà nước khi chưa loại bỏ bí mật nhà nước.</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(8)</a:t>
            </a:r>
            <a:r>
              <a:rPr lang="vi-VN" sz="2400" dirty="0">
                <a:latin typeface="Times New Roman" pitchFamily="18" charset="0"/>
                <a:cs typeface="Times New Roman" pitchFamily="18" charset="0"/>
              </a:rPr>
              <a:t> Sử dụng thiết bị có tính năng thu, phát tín hiệu, ghi âm, ghi hình trong hội nghị, hội thảo, cuộc họp có nội dung bí mật nhà nước dưới mọi hình thức khi chưa được người có thẩm quyền cho phép.</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a:latin typeface="Times New Roman" pitchFamily="18" charset="0"/>
                <a:cs typeface="Times New Roman" pitchFamily="18" charset="0"/>
              </a:rPr>
              <a:t>(9)</a:t>
            </a:r>
            <a:r>
              <a:rPr lang="vi-VN" sz="2400" dirty="0">
                <a:latin typeface="Times New Roman" pitchFamily="18" charset="0"/>
                <a:cs typeface="Times New Roman" pitchFamily="18" charset="0"/>
              </a:rPr>
              <a:t> Đăng tải, phát tán bí mật nhà nước trên phương tiện thông tin đại chúng, mạng Internet, mạng máy tính và mạng viễn thông.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18388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5152"/>
            <a:ext cx="8183880" cy="6022848"/>
          </a:xfrm>
        </p:spPr>
        <p:txBody>
          <a:bodyPr>
            <a:noAutofit/>
          </a:bodyPr>
          <a:lstStyle/>
          <a:p>
            <a:pPr marL="0" indent="0" algn="just">
              <a:buNone/>
            </a:pPr>
            <a:r>
              <a:rPr lang="en-US" sz="2400" i="1">
                <a:latin typeface="Times New Roman" pitchFamily="18" charset="0"/>
                <a:cs typeface="Times New Roman" pitchFamily="18" charset="0"/>
              </a:rPr>
              <a:t>Tại điều này, xin nhấn mạnh 02 nội dung cụ thể:</a:t>
            </a:r>
          </a:p>
          <a:p>
            <a:pPr marL="0" indent="0" algn="just">
              <a:spcBef>
                <a:spcPts val="600"/>
              </a:spcBef>
              <a:spcAft>
                <a:spcPts val="600"/>
              </a:spcAft>
              <a:buNone/>
            </a:pPr>
            <a:r>
              <a:rPr lang="en-US" sz="2400">
                <a:latin typeface="Times New Roman" pitchFamily="18" charset="0"/>
                <a:cs typeface="Times New Roman" pitchFamily="18" charset="0"/>
              </a:rPr>
              <a:t>Khoản 5: </a:t>
            </a:r>
            <a:r>
              <a:rPr lang="vi-VN" sz="2400">
                <a:cs typeface="Times New Roman" pitchFamily="18" charset="0"/>
              </a:rPr>
              <a:t>Soạn thảo, lưu giữ tài liệu có chứa nội dung bí mật nhà nước trên máy tính hoặc thiết bị khác đã kết nối hoặc đang kết nối với mạng Internet, mạng máy tính, mạng viễn thông, trừ trường hợp lưu giữ bí mật nhà nước theo quy định của pháp luật về cơ yếu.</a:t>
            </a:r>
            <a:endParaRPr lang="en-US" sz="2400">
              <a:latin typeface="Times New Roman" pitchFamily="18" charset="0"/>
              <a:cs typeface="Times New Roman" pitchFamily="18" charset="0"/>
            </a:endParaRPr>
          </a:p>
          <a:p>
            <a:pPr marL="0" indent="0" algn="just">
              <a:buNone/>
            </a:pPr>
            <a:r>
              <a:rPr lang="en-US" sz="240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mạng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máy</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dây</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(LAN);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vài</a:t>
            </a:r>
            <a:r>
              <a:rPr lang="en-US" sz="2400" dirty="0" smtClean="0">
                <a:latin typeface="Times New Roman" pitchFamily="18" charset="0"/>
                <a:cs typeface="Times New Roman" pitchFamily="18" charset="0"/>
              </a:rPr>
              <a:t> km,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(WAN).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7440514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183880" cy="6022848"/>
          </a:xfrm>
        </p:spPr>
        <p:txBody>
          <a:bodyPr>
            <a:noAutofit/>
          </a:bodyPr>
          <a:lstStyle/>
          <a:p>
            <a:pPr marL="0" indent="0" algn="just">
              <a:buNone/>
            </a:pP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ninh</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nhiễm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virus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Trojan,Worm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Hacktool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gửi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1688588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183880" cy="4498848"/>
          </a:xfrm>
        </p:spPr>
        <p:txBody>
          <a:bodyPr>
            <a:normAutofit/>
          </a:bodyPr>
          <a:lstStyle/>
          <a:p>
            <a:pPr marL="0" indent="0" algn="just">
              <a:spcBef>
                <a:spcPts val="600"/>
              </a:spcBef>
              <a:spcAft>
                <a:spcPts val="600"/>
              </a:spcAft>
              <a:buNone/>
            </a:pPr>
            <a:r>
              <a:rPr lang="en-US" sz="2400" i="1" dirty="0" err="1">
                <a:latin typeface="Times New Roman" pitchFamily="18" charset="0"/>
                <a:cs typeface="Times New Roman" pitchFamily="18" charset="0"/>
              </a:rPr>
              <a:t>Khoản</a:t>
            </a:r>
            <a:r>
              <a:rPr lang="en-US" sz="2400" i="1" dirty="0">
                <a:latin typeface="Times New Roman" pitchFamily="18" charset="0"/>
                <a:cs typeface="Times New Roman" pitchFamily="18" charset="0"/>
              </a:rPr>
              <a:t> 7 </a:t>
            </a:r>
            <a:r>
              <a:rPr lang="en-US" sz="2400" i="1" dirty="0" err="1">
                <a:latin typeface="Times New Roman" pitchFamily="18" charset="0"/>
                <a:cs typeface="Times New Roman" pitchFamily="18" charset="0"/>
              </a:rPr>
              <a:t>Điều</a:t>
            </a:r>
            <a:r>
              <a:rPr lang="en-US" sz="2400" i="1" dirty="0">
                <a:latin typeface="Times New Roman" pitchFamily="18" charset="0"/>
                <a:cs typeface="Times New Roman" pitchFamily="18" charset="0"/>
              </a:rPr>
              <a:t> 5</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Chuyển mục đích sử dụng máy tính, thiết bị khác đã dùng để soạn thảo, lưu giữ, trao đổi bí mật nhà nước khi chưa loại bỏ bí mật nhà nước</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spcBef>
                <a:spcPts val="600"/>
              </a:spcBef>
              <a:spcAft>
                <a:spcPts val="600"/>
              </a:spcAft>
              <a:buNone/>
            </a:pPr>
            <a:r>
              <a:rPr lang="en-US" sz="2400" dirty="0" smtClean="0">
                <a:latin typeface="Times New Roman" pitchFamily="18" charset="0"/>
                <a:cs typeface="Times New Roman" pitchFamily="18" charset="0"/>
              </a:rPr>
              <a:t>Theo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17836948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83880" cy="5794248"/>
          </a:xfrm>
        </p:spPr>
        <p:txBody>
          <a:bodyPr>
            <a:normAutofit fontScale="70000" lnSpcReduction="20000"/>
          </a:bodyPr>
          <a:lstStyle/>
          <a:p>
            <a:pPr marL="0" indent="0" algn="just">
              <a:spcBef>
                <a:spcPts val="600"/>
              </a:spcBef>
              <a:spcAft>
                <a:spcPts val="600"/>
              </a:spcAft>
              <a:buNone/>
            </a:pPr>
            <a:r>
              <a:rPr lang="en-US" sz="3400" b="1" dirty="0" smtClean="0">
                <a:latin typeface="Times New Roman" pitchFamily="18" charset="0"/>
                <a:cs typeface="Times New Roman" pitchFamily="18" charset="0"/>
              </a:rPr>
              <a:t>3. </a:t>
            </a:r>
            <a:r>
              <a:rPr lang="en-US" sz="3400" b="1" dirty="0" err="1" smtClean="0">
                <a:latin typeface="Times New Roman" pitchFamily="18" charset="0"/>
                <a:cs typeface="Times New Roman" pitchFamily="18" charset="0"/>
              </a:rPr>
              <a:t>Phạm</a:t>
            </a:r>
            <a:r>
              <a:rPr lang="en-US" sz="3400" b="1" dirty="0" smtClean="0">
                <a:latin typeface="Times New Roman" pitchFamily="18" charset="0"/>
                <a:cs typeface="Times New Roman" pitchFamily="18" charset="0"/>
              </a:rPr>
              <a:t> vi, </a:t>
            </a:r>
            <a:r>
              <a:rPr lang="en-US" sz="3400" b="1" dirty="0" err="1" smtClean="0">
                <a:latin typeface="Times New Roman" pitchFamily="18" charset="0"/>
                <a:cs typeface="Times New Roman" pitchFamily="18" charset="0"/>
              </a:rPr>
              <a:t>phân</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loại</a:t>
            </a:r>
            <a:r>
              <a:rPr lang="en-US" sz="3400" b="1" dirty="0" smtClean="0">
                <a:latin typeface="Times New Roman" pitchFamily="18" charset="0"/>
                <a:cs typeface="Times New Roman" pitchFamily="18" charset="0"/>
              </a:rPr>
              <a:t>, ban </a:t>
            </a:r>
            <a:r>
              <a:rPr lang="en-US" sz="3400" b="1" dirty="0" err="1" smtClean="0">
                <a:latin typeface="Times New Roman" pitchFamily="18" charset="0"/>
                <a:cs typeface="Times New Roman" pitchFamily="18" charset="0"/>
              </a:rPr>
              <a:t>hành</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danh</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mục</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bí</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mật</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nhà</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nước</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Điều</a:t>
            </a:r>
            <a:r>
              <a:rPr lang="en-US" sz="3400" b="1" dirty="0" smtClean="0">
                <a:latin typeface="Times New Roman" pitchFamily="18" charset="0"/>
                <a:cs typeface="Times New Roman" pitchFamily="18" charset="0"/>
              </a:rPr>
              <a:t> 7, </a:t>
            </a:r>
            <a:r>
              <a:rPr lang="en-US" sz="3400" b="1" dirty="0" err="1" smtClean="0">
                <a:latin typeface="Times New Roman" pitchFamily="18" charset="0"/>
                <a:cs typeface="Times New Roman" pitchFamily="18" charset="0"/>
              </a:rPr>
              <a:t>Điều</a:t>
            </a:r>
            <a:r>
              <a:rPr lang="en-US" sz="3400" b="1" dirty="0" smtClean="0">
                <a:latin typeface="Times New Roman" pitchFamily="18" charset="0"/>
                <a:cs typeface="Times New Roman" pitchFamily="18" charset="0"/>
              </a:rPr>
              <a:t> 8, </a:t>
            </a:r>
            <a:r>
              <a:rPr lang="en-US" sz="3400" b="1" dirty="0" err="1" smtClean="0">
                <a:latin typeface="Times New Roman" pitchFamily="18" charset="0"/>
                <a:cs typeface="Times New Roman" pitchFamily="18" charset="0"/>
              </a:rPr>
              <a:t>Điều</a:t>
            </a:r>
            <a:r>
              <a:rPr lang="en-US" sz="3400" b="1" dirty="0" smtClean="0">
                <a:latin typeface="Times New Roman" pitchFamily="18" charset="0"/>
                <a:cs typeface="Times New Roman" pitchFamily="18" charset="0"/>
              </a:rPr>
              <a:t> 9)</a:t>
            </a:r>
            <a:endParaRPr lang="en-US" sz="3400" dirty="0" smtClean="0">
              <a:latin typeface="Times New Roman" pitchFamily="18" charset="0"/>
              <a:cs typeface="Times New Roman" pitchFamily="18" charset="0"/>
            </a:endParaRPr>
          </a:p>
          <a:p>
            <a:pPr marL="0" indent="0" algn="just">
              <a:spcBef>
                <a:spcPts val="600"/>
              </a:spcBef>
              <a:spcAft>
                <a:spcPts val="600"/>
              </a:spcAft>
              <a:buNone/>
            </a:pP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Luật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Bảo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vệ</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định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phạm</a:t>
            </a:r>
            <a:r>
              <a:rPr lang="en-US" sz="3400" dirty="0" smtClean="0">
                <a:latin typeface="Times New Roman" pitchFamily="18" charset="0"/>
                <a:cs typeface="Times New Roman" pitchFamily="18" charset="0"/>
              </a:rPr>
              <a:t> vi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giới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hạn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thông</a:t>
            </a:r>
            <a:r>
              <a:rPr lang="en-US" sz="3400" dirty="0" smtClean="0">
                <a:latin typeface="Times New Roman" pitchFamily="18" charset="0"/>
                <a:cs typeface="Times New Roman" pitchFamily="18" charset="0"/>
              </a:rPr>
              <a:t> tin </a:t>
            </a:r>
            <a:r>
              <a:rPr lang="en-US" sz="3400" dirty="0" err="1" smtClean="0">
                <a:latin typeface="Times New Roman" pitchFamily="18" charset="0"/>
                <a:cs typeface="Times New Roman" pitchFamily="18" charset="0"/>
              </a:rPr>
              <a:t>quan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trọng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trong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các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lĩnh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vực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chưa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công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khai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nếu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bị</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lộ</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bị</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mất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có</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gây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nguy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hại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đến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quốc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dân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tộc</a:t>
            </a:r>
            <a:r>
              <a:rPr lang="en-US" sz="3400" dirty="0" smtClean="0">
                <a:latin typeface="Times New Roman" pitchFamily="18" charset="0"/>
                <a:cs typeface="Times New Roman" pitchFamily="18" charset="0"/>
              </a:rPr>
              <a:t>. Theo </a:t>
            </a:r>
            <a:r>
              <a:rPr lang="en-US" sz="3400" dirty="0" err="1" smtClean="0">
                <a:latin typeface="Times New Roman" pitchFamily="18" charset="0"/>
                <a:cs typeface="Times New Roman" pitchFamily="18" charset="0"/>
              </a:rPr>
              <a:t>đó</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nội</a:t>
            </a:r>
            <a:r>
              <a:rPr lang="en-US" sz="3400" dirty="0" smtClean="0">
                <a:latin typeface="Times New Roman" pitchFamily="18" charset="0"/>
                <a:cs typeface="Times New Roman" pitchFamily="18" charset="0"/>
              </a:rPr>
              <a:t> dung </a:t>
            </a:r>
            <a:r>
              <a:rPr lang="en-US" sz="3400" dirty="0" err="1" smtClean="0">
                <a:latin typeface="Times New Roman" pitchFamily="18" charset="0"/>
                <a:cs typeface="Times New Roman" pitchFamily="18" charset="0"/>
              </a:rPr>
              <a:t>điều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luật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này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được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xây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dựng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trên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cơ</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sở</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phân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loại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lĩnh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vực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theo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định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tại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Luật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Tổ</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chức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Chính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phủ</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đây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cũng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kết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quả</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nghiên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cứu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rà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soát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nội</a:t>
            </a:r>
            <a:r>
              <a:rPr lang="en-US" sz="3400" dirty="0" smtClean="0">
                <a:latin typeface="Times New Roman" pitchFamily="18" charset="0"/>
                <a:cs typeface="Times New Roman" pitchFamily="18" charset="0"/>
              </a:rPr>
              <a:t> dung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tại</a:t>
            </a:r>
            <a:r>
              <a:rPr lang="en-US" sz="3400" dirty="0" smtClean="0">
                <a:latin typeface="Times New Roman" pitchFamily="18" charset="0"/>
                <a:cs typeface="Times New Roman" pitchFamily="18" charset="0"/>
              </a:rPr>
              <a:t> 96 </a:t>
            </a:r>
            <a:r>
              <a:rPr lang="en-US" sz="3400" dirty="0" err="1" smtClean="0">
                <a:latin typeface="Times New Roman" pitchFamily="18" charset="0"/>
                <a:cs typeface="Times New Roman" pitchFamily="18" charset="0"/>
              </a:rPr>
              <a:t>danh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mục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hiện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hành</a:t>
            </a:r>
            <a:r>
              <a:rPr lang="en-US" sz="3400" dirty="0" smtClean="0">
                <a:latin typeface="Times New Roman" pitchFamily="18" charset="0"/>
                <a:cs typeface="Times New Roman" pitchFamily="18" charset="0"/>
              </a:rPr>
              <a:t>. </a:t>
            </a:r>
          </a:p>
          <a:p>
            <a:pPr marL="0" indent="0" algn="just">
              <a:spcBef>
                <a:spcPts val="600"/>
              </a:spcBef>
              <a:spcAft>
                <a:spcPts val="600"/>
              </a:spcAft>
              <a:buNone/>
            </a:pPr>
            <a:r>
              <a:rPr lang="en-US" sz="3400" dirty="0" err="1" smtClean="0">
                <a:latin typeface="Times New Roman" pitchFamily="18" charset="0"/>
                <a:cs typeface="Times New Roman" pitchFamily="18" charset="0"/>
              </a:rPr>
              <a:t>Điều</a:t>
            </a:r>
            <a:r>
              <a:rPr lang="en-US" sz="3400" dirty="0" smtClean="0">
                <a:latin typeface="Times New Roman" pitchFamily="18" charset="0"/>
                <a:cs typeface="Times New Roman" pitchFamily="18" charset="0"/>
              </a:rPr>
              <a:t> 7 </a:t>
            </a:r>
            <a:r>
              <a:rPr lang="en-US" sz="3400" dirty="0" err="1" smtClean="0">
                <a:latin typeface="Times New Roman" pitchFamily="18" charset="0"/>
                <a:cs typeface="Times New Roman" pitchFamily="18" charset="0"/>
              </a:rPr>
              <a:t>Luật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Bảo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vệ</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quy</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định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phạm</a:t>
            </a:r>
            <a:r>
              <a:rPr lang="en-US" sz="3400" dirty="0" smtClean="0">
                <a:latin typeface="Times New Roman" pitchFamily="18" charset="0"/>
                <a:cs typeface="Times New Roman" pitchFamily="18" charset="0"/>
              </a:rPr>
              <a:t> vi </a:t>
            </a:r>
            <a:r>
              <a:rPr lang="en-US" sz="3400" dirty="0" err="1" smtClean="0">
                <a:latin typeface="Times New Roman" pitchFamily="18" charset="0"/>
                <a:cs typeface="Times New Roman" pitchFamily="18" charset="0"/>
              </a:rPr>
              <a:t>bí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mật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được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giới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hạn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trong</a:t>
            </a:r>
            <a:r>
              <a:rPr lang="en-US" sz="3400" dirty="0" smtClean="0">
                <a:latin typeface="Times New Roman" pitchFamily="18" charset="0"/>
                <a:cs typeface="Times New Roman" pitchFamily="18" charset="0"/>
              </a:rPr>
              <a:t> 15 </a:t>
            </a:r>
            <a:r>
              <a:rPr lang="en-US" sz="3400" dirty="0" err="1" smtClean="0">
                <a:latin typeface="Times New Roman" pitchFamily="18" charset="0"/>
                <a:cs typeface="Times New Roman" pitchFamily="18" charset="0"/>
              </a:rPr>
              <a:t>lĩnh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vực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chính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trị</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quốc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phòng</a:t>
            </a:r>
            <a:r>
              <a:rPr lang="en-US" sz="3400" dirty="0" smtClean="0">
                <a:latin typeface="Times New Roman" pitchFamily="18" charset="0"/>
                <a:cs typeface="Times New Roman" pitchFamily="18" charset="0"/>
              </a:rPr>
              <a:t>, an </a:t>
            </a:r>
            <a:r>
              <a:rPr lang="en-US" sz="3400" dirty="0" err="1" smtClean="0">
                <a:latin typeface="Times New Roman" pitchFamily="18" charset="0"/>
                <a:cs typeface="Times New Roman" pitchFamily="18" charset="0"/>
              </a:rPr>
              <a:t>ninh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cơ</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yếu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lập</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hiến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lập</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pháp</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tư</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pháp</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đối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ngoại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kinh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tế</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tài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nguyên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môi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trường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khoa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học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công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nghệ</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giáo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dục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đào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tạo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văn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hóa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thao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thông</a:t>
            </a:r>
            <a:r>
              <a:rPr lang="en-US" sz="3400" dirty="0" smtClean="0">
                <a:latin typeface="Times New Roman" pitchFamily="18" charset="0"/>
                <a:cs typeface="Times New Roman" pitchFamily="18" charset="0"/>
              </a:rPr>
              <a:t> tin </a:t>
            </a:r>
            <a:r>
              <a:rPr lang="en-US" sz="3400" dirty="0" err="1" smtClean="0">
                <a:latin typeface="Times New Roman" pitchFamily="18" charset="0"/>
                <a:cs typeface="Times New Roman" pitchFamily="18" charset="0"/>
              </a:rPr>
              <a:t>và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truyền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thông</a:t>
            </a:r>
            <a:r>
              <a:rPr lang="en-US" sz="3400" dirty="0" smtClean="0">
                <a:latin typeface="Times New Roman" pitchFamily="18" charset="0"/>
                <a:cs typeface="Times New Roman" pitchFamily="18" charset="0"/>
              </a:rPr>
              <a:t>; y </a:t>
            </a:r>
            <a:r>
              <a:rPr lang="en-US" sz="3400" dirty="0" err="1" smtClean="0">
                <a:latin typeface="Times New Roman" pitchFamily="18" charset="0"/>
                <a:cs typeface="Times New Roman" pitchFamily="18" charset="0"/>
              </a:rPr>
              <a:t>tế</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dân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số</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lao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động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xã</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hội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tổ</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chức</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cán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bộ</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thanh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kiểm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giám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sát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xử</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lý</a:t>
            </a:r>
            <a:r>
              <a:rPr lang="en-US" sz="3400" dirty="0" smtClean="0">
                <a:latin typeface="Times New Roman" pitchFamily="18" charset="0"/>
                <a:cs typeface="Times New Roman" pitchFamily="18" charset="0"/>
              </a:rPr>
              <a:t> vi </a:t>
            </a:r>
            <a:r>
              <a:rPr lang="en-US" sz="3400" dirty="0" err="1" smtClean="0">
                <a:latin typeface="Times New Roman" pitchFamily="18" charset="0"/>
                <a:cs typeface="Times New Roman" pitchFamily="18" charset="0"/>
              </a:rPr>
              <a:t>phạm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giải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quyết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khiếu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nại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tố</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cáo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phòng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chống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tham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nhũng</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kiểm</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toán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nhà</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nước</a:t>
            </a:r>
            <a:r>
              <a:rPr lang="en-US" sz="3400"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3901466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03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khoản</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9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gửi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nay,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35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3299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lgn="just">
              <a:buNone/>
            </a:pPr>
            <a:r>
              <a:rPr lang="en-US" sz="2400" b="1"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Xác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nước</a:t>
            </a:r>
            <a:r>
              <a:rPr lang="en-US" sz="2400" b="1" dirty="0" smtClean="0">
                <a:latin typeface="Times New Roman" pitchFamily="18" charset="0"/>
                <a:cs typeface="Times New Roman" pitchFamily="18" charset="0"/>
              </a:rPr>
              <a:t> (</a:t>
            </a:r>
            <a:r>
              <a:rPr lang="en-US" sz="2400" b="1" err="1" smtClean="0">
                <a:latin typeface="Times New Roman" pitchFamily="18" charset="0"/>
                <a:cs typeface="Times New Roman" pitchFamily="18" charset="0"/>
              </a:rPr>
              <a:t>Điều</a:t>
            </a:r>
            <a:r>
              <a:rPr lang="en-US" sz="2400" b="1" smtClean="0">
                <a:latin typeface="Times New Roman" pitchFamily="18" charset="0"/>
                <a:cs typeface="Times New Roman" pitchFamily="18" charset="0"/>
              </a:rPr>
              <a:t> 10 Luật Bảo vệ BMNN</a:t>
            </a:r>
            <a:r>
              <a:rPr lang="en-US" sz="2400" b="1">
                <a:latin typeface="Times New Roman" pitchFamily="18" charset="0"/>
                <a:cs typeface="Times New Roman" pitchFamily="18" charset="0"/>
              </a:rPr>
              <a:t> </a:t>
            </a:r>
            <a:r>
              <a:rPr lang="en-US" sz="2400" b="1" smtClean="0">
                <a:latin typeface="Times New Roman" pitchFamily="18" charset="0"/>
                <a:cs typeface="Times New Roman" pitchFamily="18" charset="0"/>
              </a:rPr>
              <a:t>và Điều 2 Nghị định 26/2020/NĐ-CP)</a:t>
            </a:r>
            <a:endParaRPr lang="en-US" sz="2400" b="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định</a:t>
            </a:r>
            <a:r>
              <a:rPr lang="en-US" sz="2400" smtClean="0">
                <a:latin typeface="Times New Roman" pitchFamily="18" charset="0"/>
                <a:cs typeface="Times New Roman" pitchFamily="18" charset="0"/>
              </a:rPr>
              <a:t> bí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BMNN: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thủ</a:t>
            </a:r>
            <a:r>
              <a:rPr lang="en-US" sz="2400" smtClean="0">
                <a:latin typeface="Times New Roman" pitchFamily="18" charset="0"/>
                <a:cs typeface="Times New Roman" pitchFamily="18" charset="0"/>
              </a:rPr>
              <a:t> tục: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BMNN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3190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88680" cy="5791200"/>
          </a:xfrm>
        </p:spPr>
        <p:txBody>
          <a:bodyPr>
            <a:noAutofit/>
          </a:bodyPr>
          <a:lstStyle/>
          <a:p>
            <a:pPr marL="0" indent="0" algn="just">
              <a:spcAft>
                <a:spcPts val="600"/>
              </a:spcAft>
              <a:buNone/>
            </a:pPr>
            <a:r>
              <a:rPr lang="en-US" sz="2400" b="1" dirty="0" smtClean="0">
                <a:latin typeface="Times New Roman" pitchFamily="18" charset="0"/>
                <a:cs typeface="Times New Roman" pitchFamily="18" charset="0"/>
              </a:rPr>
              <a:t>I. TỔNG </a:t>
            </a:r>
            <a:r>
              <a:rPr lang="en-US" sz="2400" b="1" dirty="0">
                <a:latin typeface="Times New Roman" pitchFamily="18" charset="0"/>
                <a:cs typeface="Times New Roman" pitchFamily="18" charset="0"/>
              </a:rPr>
              <a:t>QUAN VỀ LUẬT BẢO VỆ BÍ MẬT NHÀ NƯỚC VÀ VĂN BẢN HƯỚNG DẪN THI HÀNH</a:t>
            </a:r>
            <a:endParaRPr lang="en-US" sz="2400" dirty="0">
              <a:latin typeface="Times New Roman" pitchFamily="18" charset="0"/>
              <a:cs typeface="Times New Roman" pitchFamily="18" charset="0"/>
            </a:endParaRP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smtClean="0">
                <a:latin typeface="Times New Roman" pitchFamily="18" charset="0"/>
                <a:cs typeface="Times New Roman" pitchFamily="18" charset="0"/>
              </a:rPr>
              <a:t> 15/11/2018,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XIV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29/2018/QH14,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30/2000/PL-UBTVQH10</a:t>
            </a:r>
            <a:r>
              <a:rPr lang="en-US" sz="2400" dirty="0" smtClean="0">
                <a:latin typeface="Times New Roman" pitchFamily="18" charset="0"/>
                <a:cs typeface="Times New Roman" pitchFamily="18" charset="0"/>
              </a:rPr>
              <a:t>.</a:t>
            </a: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30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bổ</a:t>
            </a:r>
            <a:r>
              <a:rPr lang="en-US" sz="2400" dirty="0">
                <a:latin typeface="Times New Roman" pitchFamily="18" charset="0"/>
                <a:cs typeface="Times New Roman" pitchFamily="18" charset="0"/>
              </a:rPr>
              <a:t> sung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nay.</a:t>
            </a: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01/7/2020</a:t>
            </a: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28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7701840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495028576"/>
              </p:ext>
            </p:extLst>
          </p:nvPr>
        </p:nvGraphicFramePr>
        <p:xfrm>
          <a:off x="1223963" y="604838"/>
          <a:ext cx="7404100" cy="8732837"/>
        </p:xfrm>
        <a:graphic>
          <a:graphicData uri="http://schemas.openxmlformats.org/presentationml/2006/ole">
            <mc:AlternateContent xmlns:mc="http://schemas.openxmlformats.org/markup-compatibility/2006">
              <mc:Choice xmlns:v="urn:schemas-microsoft-com:vml" Requires="v">
                <p:oleObj spid="_x0000_s19517" name="Document" r:id="rId4" imgW="6224705" imgH="7336573" progId="Word.Document.8">
                  <p:embed/>
                </p:oleObj>
              </mc:Choice>
              <mc:Fallback>
                <p:oleObj name="Document" r:id="rId4" imgW="6224705" imgH="7336573" progId="Word.Document.8">
                  <p:embed/>
                  <p:pic>
                    <p:nvPicPr>
                      <p:cNvPr id="0" name=""/>
                      <p:cNvPicPr/>
                      <p:nvPr/>
                    </p:nvPicPr>
                    <p:blipFill>
                      <a:blip r:embed="rId5"/>
                      <a:stretch>
                        <a:fillRect/>
                      </a:stretch>
                    </p:blipFill>
                    <p:spPr>
                      <a:xfrm>
                        <a:off x="1223963" y="604838"/>
                        <a:ext cx="7404100" cy="8732837"/>
                      </a:xfrm>
                      <a:prstGeom prst="rect">
                        <a:avLst/>
                      </a:prstGeom>
                    </p:spPr>
                  </p:pic>
                </p:oleObj>
              </mc:Fallback>
            </mc:AlternateContent>
          </a:graphicData>
        </a:graphic>
      </p:graphicFrame>
    </p:spTree>
    <p:extLst>
      <p:ext uri="{BB962C8B-B14F-4D97-AF65-F5344CB8AC3E}">
        <p14:creationId xmlns:p14="http://schemas.microsoft.com/office/powerpoint/2010/main" val="178104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BMNN.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pPr marL="0" indent="0" algn="just">
              <a:spcBef>
                <a:spcPts val="600"/>
              </a:spcBef>
              <a:spcAft>
                <a:spcPts val="600"/>
              </a:spcAft>
              <a:buNone/>
            </a:pPr>
            <a:r>
              <a:rPr lang="en-US" sz="2400">
                <a:latin typeface="Times New Roman" pitchFamily="18" charset="0"/>
                <a:cs typeface="Times New Roman" pitchFamily="18" charset="0"/>
              </a:rPr>
              <a:t>* Đề xuất độ mật tại phiếu trình hoặc tờ trình duyệt ký: phần căn cứ đề xuất nêu cụ thể đến điểm, khoản, điều tại Quyết định nào của Thủ tướng Chính phủ.</a:t>
            </a:r>
          </a:p>
          <a:p>
            <a:pPr marL="0" indent="0" algn="just">
              <a:spcBef>
                <a:spcPts val="600"/>
              </a:spcBef>
              <a:spcAft>
                <a:spcPts val="600"/>
              </a:spcAft>
              <a:buNone/>
            </a:pPr>
            <a:r>
              <a:rPr lang="en-US" sz="2400">
                <a:latin typeface="Times New Roman" pitchFamily="18" charset="0"/>
                <a:cs typeface="Times New Roman" pitchFamily="18" charset="0"/>
              </a:rPr>
              <a:t>* Bảo vệ dự thảo: khi gửi xin ý kiến có thể đề nghị cơ quan, tổ chức được lấy ý kiến bảo vệ dự thảo, ví dụ </a:t>
            </a:r>
            <a:r>
              <a:rPr lang="en-US" sz="2400" i="1">
                <a:latin typeface="Times New Roman" pitchFamily="18" charset="0"/>
                <a:cs typeface="Times New Roman" pitchFamily="18" charset="0"/>
              </a:rPr>
              <a:t>“Dự thảo Báo cáo/kế hoạch/đề án/phương án có chứa thông tin thuộc danh mục BMNN độ Tuyệt mật/Tối mật/Mật quy định tại Quyết định số…đề nghị cơ quan quản lý, sử dụng, bảo vệ theo chế độ tài liệu mật”</a:t>
            </a:r>
            <a:r>
              <a:rPr lang="en-US" sz="240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53001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47088"/>
            <a:ext cx="8229600" cy="4477512"/>
          </a:xfrm>
        </p:spPr>
        <p:txBody>
          <a:bodyPr>
            <a:normAutofit fontScale="85000" lnSpcReduction="10000"/>
          </a:bodyPr>
          <a:lstStyle/>
          <a:p>
            <a:pPr marL="0" indent="0" algn="just">
              <a:buNone/>
            </a:pPr>
            <a:r>
              <a:rPr lang="en-US" sz="2800">
                <a:latin typeface="Times New Roman" pitchFamily="18" charset="0"/>
                <a:cs typeface="Times New Roman" pitchFamily="18" charset="0"/>
              </a:rPr>
              <a:t>- Tiêu chí xác định được phép hoặc không được phép sao chụp:</a:t>
            </a:r>
          </a:p>
          <a:p>
            <a:pPr marL="0" indent="0" algn="just">
              <a:buNone/>
            </a:pPr>
            <a:r>
              <a:rPr lang="en-US" sz="2800">
                <a:latin typeface="Times New Roman" pitchFamily="18" charset="0"/>
                <a:cs typeface="Times New Roman" pitchFamily="18" charset="0"/>
              </a:rPr>
              <a:t>+ Được phép sao, chụp: thường được áp dụng trong trường hợp tài liệu có độ mật thấp; tài liệu dưới dạng thông báo, hướng dẫn, sơ kết, tổng kết, phạm vi phổ biến rộng.</a:t>
            </a:r>
          </a:p>
          <a:p>
            <a:pPr marL="0" indent="0" algn="just">
              <a:buNone/>
            </a:pPr>
            <a:r>
              <a:rPr lang="en-US" sz="2800">
                <a:latin typeface="Times New Roman" pitchFamily="18" charset="0"/>
                <a:cs typeface="Times New Roman" pitchFamily="18" charset="0"/>
              </a:rPr>
              <a:t>+ Không được phép sao, chụp: thường áp dụng với tài liệu có độ mật cao (Tuyệt mật), gửi đích danh, đang xin chủ trương…</a:t>
            </a:r>
          </a:p>
          <a:p>
            <a:pPr marL="0" indent="0" algn="just">
              <a:buNone/>
            </a:pPr>
            <a:r>
              <a:rPr lang="en-US" sz="2800">
                <a:latin typeface="Times New Roman" pitchFamily="18" charset="0"/>
                <a:cs typeface="Times New Roman" pitchFamily="18" charset="0"/>
              </a:rPr>
              <a:t>- Xác định BMNN trong trường hợp ký thừa lệnh, thừa ủy quyền, thay mặt: Phải đề xuất người đứng đầu cơ quan, tổ chức quyết định độ mật.</a:t>
            </a:r>
          </a:p>
          <a:p>
            <a:pPr marL="0" indent="0" algn="just">
              <a:buNone/>
            </a:pPr>
            <a:r>
              <a:rPr lang="en-US" sz="2800">
                <a:latin typeface="Times New Roman" pitchFamily="18" charset="0"/>
                <a:cs typeface="Times New Roman" pitchFamily="18" charset="0"/>
              </a:rPr>
              <a:t>- Trường hợp người soạn thảo tài liệu đồng thời là người đứng đầu cơ quan thì không phải đề xuất độ mật.</a:t>
            </a:r>
          </a:p>
          <a:p>
            <a:pPr marL="0" indent="0">
              <a:buNone/>
            </a:pPr>
            <a:endParaRPr lang="en-US"/>
          </a:p>
        </p:txBody>
      </p:sp>
    </p:spTree>
    <p:extLst>
      <p:ext uri="{BB962C8B-B14F-4D97-AF65-F5344CB8AC3E}">
        <p14:creationId xmlns:p14="http://schemas.microsoft.com/office/powerpoint/2010/main" val="3576746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BMNN: </a:t>
            </a:r>
            <a:endParaRPr lang="en-US" sz="2400" baseline="300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Trường </a:t>
            </a:r>
            <a:r>
              <a:rPr lang="vi-VN" sz="2400" dirty="0">
                <a:latin typeface="Times New Roman" pitchFamily="18" charset="0"/>
                <a:cs typeface="Times New Roman" pitchFamily="18" charset="0"/>
              </a:rPr>
              <a:t>hợp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err="1">
                <a:latin typeface="Times New Roman" pitchFamily="18" charset="0"/>
                <a:cs typeface="Times New Roman" pitchFamily="18" charset="0"/>
              </a:rPr>
              <a:t>chức</a:t>
            </a:r>
            <a:r>
              <a:rPr lang="en-US" sz="2400">
                <a:latin typeface="Times New Roman" pitchFamily="18" charset="0"/>
                <a:cs typeface="Times New Roman" pitchFamily="18" charset="0"/>
              </a:rPr>
              <a:t> khác: chỉ xác định độ mật tương ứng khi có sử dụng nội dung, số liệu trong văn bản mật của cơ quan, tổ chức khác; nếu chỉ trích số công văn, ngày tháng năm ban hành thì không xác định tương ứng; </a:t>
            </a:r>
            <a:r>
              <a:rPr lang="en-US" sz="2400" smtClean="0">
                <a:latin typeface="Times New Roman" pitchFamily="18" charset="0"/>
                <a:cs typeface="Times New Roman" pitchFamily="18" charset="0"/>
              </a:rPr>
              <a:t>trường </a:t>
            </a:r>
            <a:r>
              <a:rPr lang="en-US" sz="2400">
                <a:latin typeface="Times New Roman" pitchFamily="18" charset="0"/>
                <a:cs typeface="Times New Roman" pitchFamily="18" charset="0"/>
              </a:rPr>
              <a:t>hợp sử dụng trích yếu thì phải xem xét cụ thể, nêu trích yếu chung chung thì cũng không nên xác định độ mật tương ứng</a:t>
            </a:r>
            <a:r>
              <a:rPr lang="en-US" sz="240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Trường </a:t>
            </a:r>
            <a:r>
              <a:rPr lang="vi-VN" sz="2400" dirty="0">
                <a:latin typeface="Times New Roman" pitchFamily="18" charset="0"/>
                <a:cs typeface="Times New Roman" pitchFamily="18" charset="0"/>
              </a:rPr>
              <a:t>hợp t</a:t>
            </a:r>
            <a:r>
              <a:rPr lang="en-US" sz="2400" dirty="0" err="1">
                <a:latin typeface="Times New Roman" pitchFamily="18" charset="0"/>
                <a:cs typeface="Times New Roman" pitchFamily="18" charset="0"/>
              </a:rPr>
              <a: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BMNN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tin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Tx/>
              <a:buChar char="-"/>
            </a:pPr>
            <a:endParaRPr lang="en-US" dirty="0"/>
          </a:p>
        </p:txBody>
      </p:sp>
    </p:spTree>
    <p:extLst>
      <p:ext uri="{BB962C8B-B14F-4D97-AF65-F5344CB8AC3E}">
        <p14:creationId xmlns:p14="http://schemas.microsoft.com/office/powerpoint/2010/main" val="176616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703322927"/>
              </p:ext>
            </p:extLst>
          </p:nvPr>
        </p:nvGraphicFramePr>
        <p:xfrm>
          <a:off x="1355725" y="334963"/>
          <a:ext cx="6370638" cy="6142037"/>
        </p:xfrm>
        <a:graphic>
          <a:graphicData uri="http://schemas.openxmlformats.org/presentationml/2006/ole">
            <mc:AlternateContent xmlns:mc="http://schemas.openxmlformats.org/markup-compatibility/2006">
              <mc:Choice xmlns:v="urn:schemas-microsoft-com:vml" Requires="v">
                <p:oleObj spid="_x0000_s1325" name="Document" r:id="rId4" imgW="6419284" imgH="6182042" progId="Word.Document.8">
                  <p:embed/>
                </p:oleObj>
              </mc:Choice>
              <mc:Fallback>
                <p:oleObj name="Document" r:id="rId4" imgW="6419284" imgH="6182042" progId="Word.Document.8">
                  <p:embed/>
                  <p:pic>
                    <p:nvPicPr>
                      <p:cNvPr id="0" name=""/>
                      <p:cNvPicPr/>
                      <p:nvPr/>
                    </p:nvPicPr>
                    <p:blipFill>
                      <a:blip r:embed="rId5"/>
                      <a:stretch>
                        <a:fillRect/>
                      </a:stretch>
                    </p:blipFill>
                    <p:spPr>
                      <a:xfrm>
                        <a:off x="1355725" y="334963"/>
                        <a:ext cx="6370638" cy="6142037"/>
                      </a:xfrm>
                      <a:prstGeom prst="rect">
                        <a:avLst/>
                      </a:prstGeom>
                    </p:spPr>
                  </p:pic>
                </p:oleObj>
              </mc:Fallback>
            </mc:AlternateContent>
          </a:graphicData>
        </a:graphic>
      </p:graphicFrame>
    </p:spTree>
    <p:extLst>
      <p:ext uri="{BB962C8B-B14F-4D97-AF65-F5344CB8AC3E}">
        <p14:creationId xmlns:p14="http://schemas.microsoft.com/office/powerpoint/2010/main" val="352520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noChangeAspect="1"/>
          </p:cNvGraphicFramePr>
          <p:nvPr>
            <p:ph idx="1"/>
            <p:extLst>
              <p:ext uri="{D42A27DB-BD31-4B8C-83A1-F6EECF244321}">
                <p14:modId xmlns:p14="http://schemas.microsoft.com/office/powerpoint/2010/main" val="2694913165"/>
              </p:ext>
            </p:extLst>
          </p:nvPr>
        </p:nvGraphicFramePr>
        <p:xfrm>
          <a:off x="1447800" y="381000"/>
          <a:ext cx="6244222" cy="6019800"/>
        </p:xfrm>
        <a:graphic>
          <a:graphicData uri="http://schemas.openxmlformats.org/presentationml/2006/ole">
            <mc:AlternateContent xmlns:mc="http://schemas.openxmlformats.org/markup-compatibility/2006">
              <mc:Choice xmlns:v="urn:schemas-microsoft-com:vml" Requires="v">
                <p:oleObj spid="_x0000_s11484" name="Document" r:id="rId4" imgW="6261630" imgH="6035774" progId="Word.Document.12">
                  <p:embed/>
                </p:oleObj>
              </mc:Choice>
              <mc:Fallback>
                <p:oleObj name="Document" r:id="rId4" imgW="6261630" imgH="6035774" progId="Word.Document.12">
                  <p:embed/>
                  <p:pic>
                    <p:nvPicPr>
                      <p:cNvPr id="0" name=""/>
                      <p:cNvPicPr/>
                      <p:nvPr/>
                    </p:nvPicPr>
                    <p:blipFill>
                      <a:blip r:embed="rId5"/>
                      <a:stretch>
                        <a:fillRect/>
                      </a:stretch>
                    </p:blipFill>
                    <p:spPr>
                      <a:xfrm>
                        <a:off x="1447800" y="381000"/>
                        <a:ext cx="6244222" cy="6019800"/>
                      </a:xfrm>
                      <a:prstGeom prst="rect">
                        <a:avLst/>
                      </a:prstGeom>
                    </p:spPr>
                  </p:pic>
                </p:oleObj>
              </mc:Fallback>
            </mc:AlternateContent>
          </a:graphicData>
        </a:graphic>
      </p:graphicFrame>
    </p:spTree>
    <p:extLst>
      <p:ext uri="{BB962C8B-B14F-4D97-AF65-F5344CB8AC3E}">
        <p14:creationId xmlns:p14="http://schemas.microsoft.com/office/powerpoint/2010/main" val="1449920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marL="0" indent="0" algn="just">
              <a:buNone/>
            </a:pPr>
            <a:r>
              <a:rPr lang="en-US" sz="2400" b="1" spc="-100" smtClean="0">
                <a:latin typeface="Times New Roman" pitchFamily="18" charset="0"/>
                <a:cs typeface="Times New Roman" pitchFamily="18" charset="0"/>
              </a:rPr>
              <a:t>5. </a:t>
            </a:r>
            <a:r>
              <a:rPr lang="en-US" sz="2400" b="1" spc="-100" dirty="0" smtClean="0">
                <a:latin typeface="Times New Roman" pitchFamily="18" charset="0"/>
                <a:cs typeface="Times New Roman" pitchFamily="18" charset="0"/>
              </a:rPr>
              <a:t>Sao, </a:t>
            </a:r>
            <a:r>
              <a:rPr lang="en-US" sz="2400" b="1" spc="-100" dirty="0" err="1" smtClean="0">
                <a:latin typeface="Times New Roman" pitchFamily="18" charset="0"/>
                <a:cs typeface="Times New Roman" pitchFamily="18" charset="0"/>
              </a:rPr>
              <a:t>chụp</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tài</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liệu</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vật</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chứa</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bí</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mật</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nhà</a:t>
            </a:r>
            <a:r>
              <a:rPr lang="en-US" sz="2400" b="1" spc="-100" dirty="0" smtClean="0">
                <a:latin typeface="Times New Roman" pitchFamily="18" charset="0"/>
                <a:cs typeface="Times New Roman" pitchFamily="18" charset="0"/>
              </a:rPr>
              <a:t> </a:t>
            </a:r>
            <a:r>
              <a:rPr lang="en-US" sz="2400" b="1" spc="-100" dirty="0" err="1" smtClean="0">
                <a:latin typeface="Times New Roman" pitchFamily="18" charset="0"/>
                <a:cs typeface="Times New Roman" pitchFamily="18" charset="0"/>
              </a:rPr>
              <a:t>nước</a:t>
            </a:r>
            <a:r>
              <a:rPr lang="en-US" sz="2400" b="1" spc="-100" dirty="0" smtClean="0">
                <a:latin typeface="Times New Roman" pitchFamily="18" charset="0"/>
                <a:cs typeface="Times New Roman" pitchFamily="18" charset="0"/>
              </a:rPr>
              <a:t> (</a:t>
            </a:r>
            <a:r>
              <a:rPr lang="en-US" sz="2400" b="1" spc="-100" err="1" smtClean="0">
                <a:latin typeface="Times New Roman" pitchFamily="18" charset="0"/>
                <a:cs typeface="Times New Roman" pitchFamily="18" charset="0"/>
              </a:rPr>
              <a:t>Điều</a:t>
            </a:r>
            <a:r>
              <a:rPr lang="en-US" sz="2400" b="1" spc="-100" smtClean="0">
                <a:latin typeface="Times New Roman" pitchFamily="18" charset="0"/>
                <a:cs typeface="Times New Roman" pitchFamily="18" charset="0"/>
              </a:rPr>
              <a:t> 11  Luật   Bảo vệ BMNN và Điều 3 Nghị định  số 26/2020/NĐ-CP)</a:t>
            </a:r>
            <a:endParaRPr lang="en-US" sz="2400" b="1" spc="-100" dirty="0" smtClean="0">
              <a:latin typeface="Times New Roman" pitchFamily="18" charset="0"/>
              <a:cs typeface="Times New Roman" pitchFamily="18" charset="0"/>
            </a:endParaRPr>
          </a:p>
          <a:p>
            <a:pPr marL="0" indent="0" algn="just">
              <a:buNone/>
            </a:pPr>
            <a:r>
              <a:rPr lang="en-US" sz="2400" smtClean="0">
                <a:latin typeface="Times New Roman" pitchFamily="18" charset="0"/>
                <a:cs typeface="Times New Roman" pitchFamily="18" charset="0"/>
              </a:rPr>
              <a:t>- Sao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smtClean="0">
                <a:latin typeface="Times New Roman" pitchFamily="18" charset="0"/>
                <a:cs typeface="Times New Roman" pitchFamily="18" charset="0"/>
              </a:rPr>
              <a:t>.</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pPr marL="0" indent="0" algn="just">
              <a:buNone/>
            </a:pPr>
            <a:r>
              <a:rPr lang="en-US" sz="2400" smtClean="0">
                <a:latin typeface="Times New Roman" pitchFamily="18" charset="0"/>
                <a:cs typeface="Times New Roman" pitchFamily="18" charset="0"/>
              </a:rPr>
              <a:t>- Hình </a:t>
            </a:r>
            <a:r>
              <a:rPr lang="en-US" sz="2400" spc="-100" dirty="0" err="1">
                <a:latin typeface="Times New Roman" pitchFamily="18" charset="0"/>
                <a:cs typeface="Times New Roman" pitchFamily="18" charset="0"/>
              </a:rPr>
              <a:t>thức</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tài</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liệu</a:t>
            </a:r>
            <a:r>
              <a:rPr lang="en-US" sz="2400" spc="-100" dirty="0">
                <a:latin typeface="Times New Roman" pitchFamily="18" charset="0"/>
                <a:cs typeface="Times New Roman" pitchFamily="18" charset="0"/>
              </a:rPr>
              <a:t> BMNN </a:t>
            </a:r>
            <a:r>
              <a:rPr lang="en-US" sz="2400" spc="-100" dirty="0" err="1">
                <a:latin typeface="Times New Roman" pitchFamily="18" charset="0"/>
                <a:cs typeface="Times New Roman" pitchFamily="18" charset="0"/>
              </a:rPr>
              <a:t>gồm</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y </a:t>
            </a:r>
            <a:r>
              <a:rPr lang="en-US" sz="2400" spc="-100" dirty="0" err="1">
                <a:latin typeface="Times New Roman" pitchFamily="18" charset="0"/>
                <a:cs typeface="Times New Roman" pitchFamily="18" charset="0"/>
              </a:rPr>
              <a:t>bản</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chính</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lục</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và</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trích</a:t>
            </a:r>
            <a:r>
              <a:rPr lang="en-US" sz="2400" spc="-100" dirty="0">
                <a:latin typeface="Times New Roman" pitchFamily="18" charset="0"/>
                <a:cs typeface="Times New Roman" pitchFamily="18" charset="0"/>
              </a:rPr>
              <a:t> </a:t>
            </a:r>
            <a:r>
              <a:rPr lang="en-US" sz="2400" spc="-100" dirty="0" err="1">
                <a:latin typeface="Times New Roman" pitchFamily="18" charset="0"/>
                <a:cs typeface="Times New Roman" pitchFamily="18" charset="0"/>
              </a:rPr>
              <a:t>sao</a:t>
            </a:r>
            <a:r>
              <a:rPr lang="en-US" sz="2400" spc="-1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8664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lstStyle/>
          <a:p>
            <a:pPr marL="0" indent="0" algn="just">
              <a:buNone/>
            </a:pPr>
            <a:r>
              <a:rPr lang="en-US" sz="2400" dirty="0">
                <a:latin typeface="Times New Roman" pitchFamily="18" charset="0"/>
                <a:cs typeface="Times New Roman" pitchFamily="18" charset="0"/>
              </a:rPr>
              <a:t>- T</a:t>
            </a:r>
            <a:r>
              <a:rPr lang="vi-VN" sz="2400" dirty="0">
                <a:latin typeface="Times New Roman" pitchFamily="18" charset="0"/>
                <a:cs typeface="Times New Roman" pitchFamily="18" charset="0"/>
              </a:rPr>
              <a:t>hẩm quyền cho phép sao, chụp tài liệu, vật chứa </a:t>
            </a:r>
            <a:r>
              <a:rPr lang="en-US" sz="2400" dirty="0">
                <a:latin typeface="Times New Roman" pitchFamily="18" charset="0"/>
                <a:cs typeface="Times New Roman" pitchFamily="18" charset="0"/>
              </a:rPr>
              <a:t>BMNN</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1, 2, 3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có thể ủy quyền cho cấp phó thực 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n</a:t>
            </a:r>
            <a:r>
              <a:rPr lang="vi-VN" sz="2400" dirty="0">
                <a:latin typeface="Times New Roman" pitchFamily="18" charset="0"/>
                <a:cs typeface="Times New Roman" pitchFamily="18" charset="0"/>
              </a:rPr>
              <a:t>gười được ủy quyền không được ủy quyền tiếp cho người khác</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Bộ trưởng Bộ Quốc phòng, Bộ trưởng Bộ Công an quy định thẩm quyền cho phép sao, chụp tài liệu, vật chứa bí mật nhà nước đối với đối tượng thuộc phạm vi quản lý</a:t>
            </a:r>
            <a:r>
              <a:rPr lang="vi-VN"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19020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y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hỏng</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4: </a:t>
            </a:r>
            <a:r>
              <a:rPr lang="en-US" sz="2400" dirty="0" err="1" smtClean="0">
                <a:latin typeface="Times New Roman" pitchFamily="18" charset="0"/>
                <a:cs typeface="Times New Roman" pitchFamily="18" charset="0"/>
              </a:rPr>
              <a:t>Tiến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tại</a:t>
            </a:r>
            <a:r>
              <a:rPr lang="en-US" sz="2400" smtClean="0">
                <a:latin typeface="Times New Roman" pitchFamily="18" charset="0"/>
                <a:cs typeface="Times New Roman" pitchFamily="18" charset="0"/>
              </a:rPr>
              <a:t> địa điểm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đảm</a:t>
            </a:r>
            <a:r>
              <a:rPr lang="en-US" sz="2400" dirty="0" smtClean="0">
                <a:latin typeface="Times New Roman" pitchFamily="18" charset="0"/>
                <a:cs typeface="Times New Roman" pitchFamily="18" charset="0"/>
              </a:rPr>
              <a:t> </a:t>
            </a:r>
            <a:r>
              <a:rPr lang="en-US" sz="2400" smtClean="0">
                <a:latin typeface="Times New Roman" pitchFamily="18" charset="0"/>
                <a:cs typeface="Times New Roman" pitchFamily="18" charset="0"/>
              </a:rPr>
              <a:t>an toàn do người đứng đầu cơ quan, tổ chức trực tiếp quản lý BMNN quy định.</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a:t>
            </a:r>
            <a:r>
              <a:rPr lang="en-US" sz="2400" dirty="0" err="1" smtClean="0">
                <a:latin typeface="Times New Roman" pitchFamily="18" charset="0"/>
                <a:cs typeface="Times New Roman" pitchFamily="18" charset="0"/>
              </a:rPr>
              <a:t>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6: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7: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sổ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10 (ban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kèm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24/2020/TT-BCA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10/3/2020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52637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6190307"/>
          </a:xfrm>
        </p:spPr>
        <p:txBody>
          <a:bodyPr>
            <a:normAutofit lnSpcReduction="10000"/>
          </a:bodyPr>
          <a:lstStyle/>
          <a:p>
            <a:pPr marL="0" indent="0" algn="just">
              <a:buNone/>
            </a:pPr>
            <a:r>
              <a:rPr lang="en-US" sz="2400" smtClean="0">
                <a:latin typeface="Times New Roman" panose="02020603050405020304" pitchFamily="18" charset="0"/>
                <a:cs typeface="Times New Roman" panose="02020603050405020304" pitchFamily="18" charset="0"/>
              </a:rPr>
              <a:t>- Luật không quy định phải có phiếu trình hoặc tờ trình đề xuất việc sao tài liệu BMNN; cơ quan, tổ chức khi sao phải đóng dấu bản sao BMNN trước, ghi đầy đủ thông tin về hình thức sao, ngày tháng năm sao, nơi nhận sau đó trình lãnh đạo có thẩm quyền duyệt ký sao.</a:t>
            </a:r>
          </a:p>
          <a:p>
            <a:pPr marL="0" indent="0" algn="just">
              <a:buNone/>
            </a:pPr>
            <a:r>
              <a:rPr lang="en-US" sz="2400" smtClean="0">
                <a:latin typeface="Times New Roman" panose="02020603050405020304" pitchFamily="18" charset="0"/>
                <a:cs typeface="Times New Roman" panose="02020603050405020304" pitchFamily="18" charset="0"/>
              </a:rPr>
              <a:t>- Trường hợp sao nhiều bản:</a:t>
            </a:r>
          </a:p>
          <a:p>
            <a:pPr marL="0" indent="0" algn="just">
              <a:buNone/>
            </a:pPr>
            <a:r>
              <a:rPr lang="en-US" sz="2400" smtClean="0">
                <a:latin typeface="Times New Roman" panose="02020603050405020304" pitchFamily="18" charset="0"/>
                <a:cs typeface="Times New Roman" panose="02020603050405020304" pitchFamily="18" charset="0"/>
              </a:rPr>
              <a:t>+ </a:t>
            </a:r>
            <a:r>
              <a:rPr lang="en-US" sz="2400" i="1" smtClean="0">
                <a:latin typeface="Times New Roman" panose="02020603050405020304" pitchFamily="18" charset="0"/>
                <a:cs typeface="Times New Roman" panose="02020603050405020304" pitchFamily="18" charset="0"/>
              </a:rPr>
              <a:t>Bước 1:</a:t>
            </a:r>
            <a:r>
              <a:rPr lang="en-US" sz="2400" smtClean="0">
                <a:latin typeface="Times New Roman" panose="02020603050405020304" pitchFamily="18" charset="0"/>
                <a:cs typeface="Times New Roman" panose="02020603050405020304" pitchFamily="18" charset="0"/>
              </a:rPr>
              <a:t> có thể thực hiện nhân bản từ văn bản BMNN đã có chữ ký của người có thẩm quyền, đóng dấu “Bản sao số”, “Bản sao BMNN”, ghi hình </a:t>
            </a:r>
            <a:r>
              <a:rPr lang="en-US" sz="2400">
                <a:latin typeface="Times New Roman" panose="02020603050405020304" pitchFamily="18" charset="0"/>
                <a:cs typeface="Times New Roman" panose="02020603050405020304" pitchFamily="18" charset="0"/>
              </a:rPr>
              <a:t>thức sao, ngày tháng năm sao, nơi nhận sau đó trình lãnh đạo có thẩm quyền duyệt ký </a:t>
            </a:r>
            <a:r>
              <a:rPr lang="en-US" sz="2400" smtClean="0">
                <a:latin typeface="Times New Roman" panose="02020603050405020304" pitchFamily="18" charset="0"/>
                <a:cs typeface="Times New Roman" panose="02020603050405020304" pitchFamily="18" charset="0"/>
              </a:rPr>
              <a:t>sao;</a:t>
            </a:r>
            <a:endParaRPr lang="en-US" sz="2400">
              <a:latin typeface="Times New Roman" panose="02020603050405020304" pitchFamily="18" charset="0"/>
              <a:cs typeface="Times New Roman" panose="02020603050405020304" pitchFamily="18" charset="0"/>
            </a:endParaRPr>
          </a:p>
          <a:p>
            <a:pPr marL="0" indent="0" algn="just">
              <a:buNone/>
            </a:pPr>
            <a:r>
              <a:rPr lang="en-US" sz="2400" smtClean="0">
                <a:latin typeface="Times New Roman" panose="02020603050405020304" pitchFamily="18" charset="0"/>
                <a:cs typeface="Times New Roman" panose="02020603050405020304" pitchFamily="18" charset="0"/>
              </a:rPr>
              <a:t>+</a:t>
            </a:r>
            <a:r>
              <a:rPr lang="en-US" sz="2400" i="1" smtClean="0">
                <a:latin typeface="Times New Roman" panose="02020603050405020304" pitchFamily="18" charset="0"/>
                <a:cs typeface="Times New Roman" panose="02020603050405020304" pitchFamily="18" charset="0"/>
              </a:rPr>
              <a:t> Bước 2: </a:t>
            </a:r>
            <a:r>
              <a:rPr lang="en-US" sz="2400" smtClean="0">
                <a:latin typeface="Times New Roman" panose="02020603050405020304" pitchFamily="18" charset="0"/>
                <a:cs typeface="Times New Roman" panose="02020603050405020304" pitchFamily="18" charset="0"/>
              </a:rPr>
              <a:t>Photocoppy đủ số lượng bản cần gửi đi;</a:t>
            </a:r>
          </a:p>
          <a:p>
            <a:pPr marL="0" indent="0" algn="just">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 Bước </a:t>
            </a:r>
            <a:r>
              <a:rPr lang="en-US" sz="2400" i="1" smtClean="0">
                <a:latin typeface="Times New Roman" panose="02020603050405020304" pitchFamily="18" charset="0"/>
                <a:cs typeface="Times New Roman" panose="02020603050405020304" pitchFamily="18" charset="0"/>
              </a:rPr>
              <a:t>3: </a:t>
            </a:r>
            <a:r>
              <a:rPr lang="en-US" sz="2400" smtClean="0">
                <a:latin typeface="Times New Roman" panose="02020603050405020304" pitchFamily="18" charset="0"/>
                <a:cs typeface="Times New Roman" panose="02020603050405020304" pitchFamily="18" charset="0"/>
              </a:rPr>
              <a:t>đóng dấu tròn đỏ của cơ quan, tổ chức (trường hợp không có dấu đỏ thì người có thẩm quyền ký trực tiếp tại mẫu bản sao BMNN) trên các bản sao đã được lãnh đạo ký (trường hợp này dấu bản sao số, bản sao BMNN được photo, nhưng dấu tròn của cơ quan, tổ chức phải là dấu đỏ; không phải đóng thêm dấu chỉ độ mật đỏ trên các bản sao).</a:t>
            </a:r>
            <a:endParaRPr lang="en-US" sz="2400">
              <a:latin typeface="Times New Roman" panose="02020603050405020304" pitchFamily="18" charset="0"/>
              <a:cs typeface="Times New Roman" panose="02020603050405020304" pitchFamily="18" charset="0"/>
            </a:endParaRPr>
          </a:p>
          <a:p>
            <a:pPr marL="0" indent="0" algn="just">
              <a:buNone/>
            </a:pP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44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lstStyle/>
          <a:p>
            <a:pPr marL="0" indent="0" algn="just">
              <a:spcAft>
                <a:spcPts val="600"/>
              </a:spcAft>
              <a:buNone/>
            </a:pP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bản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hướng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dẫn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BMNN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triển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vệ</a:t>
            </a:r>
            <a:r>
              <a:rPr lang="en-US" sz="2400" b="1" dirty="0" smtClean="0">
                <a:latin typeface="Times New Roman" pitchFamily="18" charset="0"/>
                <a:cs typeface="Times New Roman" pitchFamily="18" charset="0"/>
              </a:rPr>
              <a:t> BMNN:</a:t>
            </a:r>
            <a:endParaRPr lang="en-US" sz="2400" b="1" dirty="0">
              <a:latin typeface="Times New Roman" pitchFamily="18" charset="0"/>
              <a:cs typeface="Times New Roman" pitchFamily="18" charset="0"/>
            </a:endParaRP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26/2020/NĐ-CP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28/02/2020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26).</a:t>
            </a:r>
            <a:endParaRPr lang="en-US" sz="2400" dirty="0">
              <a:latin typeface="Times New Roman" pitchFamily="18" charset="0"/>
              <a:cs typeface="Times New Roman" pitchFamily="18" charset="0"/>
            </a:endParaRP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24/2020/TT-BCA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10/3/2020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24).</a:t>
            </a:r>
          </a:p>
          <a:p>
            <a:pPr marL="0" indent="0" algn="just">
              <a:spcAft>
                <a:spcPts val="600"/>
              </a:spcAf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p>
          <a:p>
            <a:pPr marL="0" indent="0" algn="just">
              <a:spcAft>
                <a:spcPts val="600"/>
              </a:spcAft>
              <a:buNone/>
            </a:pPr>
            <a:r>
              <a:rPr lang="en-US" sz="2400" dirty="0" smtClean="0">
                <a:latin typeface="Times New Roman" pitchFamily="18" charset="0"/>
                <a:cs typeface="Times New Roman" pitchFamily="18" charset="0"/>
              </a:rPr>
              <a:t>- 35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 </a:t>
            </a:r>
            <a:r>
              <a:rPr lang="en-US" sz="2400" smtClean="0">
                <a:latin typeface="Times New Roman" pitchFamily="18" charset="0"/>
                <a:cs typeface="Times New Roman" pitchFamily="18" charset="0"/>
              </a:rPr>
              <a:t>ban hành.</a:t>
            </a:r>
            <a:endParaRPr lang="en-US" sz="2400" dirty="0" smtClean="0">
              <a:latin typeface="Times New Roman" pitchFamily="18" charset="0"/>
              <a:cs typeface="Times New Roman" pitchFamily="18" charset="0"/>
            </a:endParaRPr>
          </a:p>
          <a:p>
            <a:pPr marL="0" indent="0" algn="just">
              <a:spcAft>
                <a:spcPts val="600"/>
              </a:spcAft>
              <a:buNone/>
            </a:pPr>
            <a:endParaRPr lang="en-US" sz="2400" dirty="0" smtClean="0">
              <a:latin typeface="Times New Roman" pitchFamily="18" charset="0"/>
              <a:cs typeface="Times New Roman" pitchFamily="18" charset="0"/>
            </a:endParaRPr>
          </a:p>
          <a:p>
            <a:pPr marL="0" indent="0" algn="just">
              <a:spcAft>
                <a:spcPts val="600"/>
              </a:spcAft>
              <a:buNone/>
            </a:pP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57532537"/>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17766229"/>
              </p:ext>
            </p:extLst>
          </p:nvPr>
        </p:nvGraphicFramePr>
        <p:xfrm>
          <a:off x="1981200" y="152400"/>
          <a:ext cx="5029200" cy="6446838"/>
        </p:xfrm>
        <a:graphic>
          <a:graphicData uri="http://schemas.openxmlformats.org/presentationml/2006/ole">
            <mc:AlternateContent xmlns:mc="http://schemas.openxmlformats.org/markup-compatibility/2006">
              <mc:Choice xmlns:v="urn:schemas-microsoft-com:vml" Requires="v">
                <p:oleObj spid="_x0000_s2347" name="Document" r:id="rId4" imgW="6402405" imgH="8225472" progId="Word.Document.8">
                  <p:embed/>
                </p:oleObj>
              </mc:Choice>
              <mc:Fallback>
                <p:oleObj name="Document" r:id="rId4" imgW="6402405" imgH="8225472" progId="Word.Document.8">
                  <p:embed/>
                  <p:pic>
                    <p:nvPicPr>
                      <p:cNvPr id="0" name=""/>
                      <p:cNvPicPr/>
                      <p:nvPr/>
                    </p:nvPicPr>
                    <p:blipFill>
                      <a:blip r:embed="rId5"/>
                      <a:stretch>
                        <a:fillRect/>
                      </a:stretch>
                    </p:blipFill>
                    <p:spPr>
                      <a:xfrm>
                        <a:off x="1981200" y="152400"/>
                        <a:ext cx="5029200" cy="6446838"/>
                      </a:xfrm>
                      <a:prstGeom prst="rect">
                        <a:avLst/>
                      </a:prstGeom>
                    </p:spPr>
                  </p:pic>
                </p:oleObj>
              </mc:Fallback>
            </mc:AlternateContent>
          </a:graphicData>
        </a:graphic>
      </p:graphicFrame>
    </p:spTree>
    <p:extLst>
      <p:ext uri="{BB962C8B-B14F-4D97-AF65-F5344CB8AC3E}">
        <p14:creationId xmlns:p14="http://schemas.microsoft.com/office/powerpoint/2010/main" val="4219848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533400"/>
            <a:ext cx="8229600" cy="6400800"/>
          </a:xfrm>
        </p:spPr>
      </p:pic>
    </p:spTree>
    <p:extLst>
      <p:ext uri="{BB962C8B-B14F-4D97-AF65-F5344CB8AC3E}">
        <p14:creationId xmlns:p14="http://schemas.microsoft.com/office/powerpoint/2010/main" val="3008360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309411610"/>
              </p:ext>
            </p:extLst>
          </p:nvPr>
        </p:nvGraphicFramePr>
        <p:xfrm>
          <a:off x="2133600" y="228600"/>
          <a:ext cx="4876800" cy="6267374"/>
        </p:xfrm>
        <a:graphic>
          <a:graphicData uri="http://schemas.openxmlformats.org/presentationml/2006/ole">
            <mc:AlternateContent xmlns:mc="http://schemas.openxmlformats.org/markup-compatibility/2006">
              <mc:Choice xmlns:v="urn:schemas-microsoft-com:vml" Requires="v">
                <p:oleObj spid="_x0000_s18499" name="Document" r:id="rId4" imgW="6402405" imgH="8225831" progId="Word.Document.8">
                  <p:embed/>
                </p:oleObj>
              </mc:Choice>
              <mc:Fallback>
                <p:oleObj name="Document" r:id="rId4" imgW="6402405" imgH="8225831" progId="Word.Document.8">
                  <p:embed/>
                  <p:pic>
                    <p:nvPicPr>
                      <p:cNvPr id="0" name=""/>
                      <p:cNvPicPr/>
                      <p:nvPr/>
                    </p:nvPicPr>
                    <p:blipFill>
                      <a:blip r:embed="rId5"/>
                      <a:stretch>
                        <a:fillRect/>
                      </a:stretch>
                    </p:blipFill>
                    <p:spPr>
                      <a:xfrm>
                        <a:off x="2133600" y="228600"/>
                        <a:ext cx="4876800" cy="6267374"/>
                      </a:xfrm>
                      <a:prstGeom prst="rect">
                        <a:avLst/>
                      </a:prstGeom>
                    </p:spPr>
                  </p:pic>
                </p:oleObj>
              </mc:Fallback>
            </mc:AlternateContent>
          </a:graphicData>
        </a:graphic>
      </p:graphicFrame>
    </p:spTree>
    <p:extLst>
      <p:ext uri="{BB962C8B-B14F-4D97-AF65-F5344CB8AC3E}">
        <p14:creationId xmlns:p14="http://schemas.microsoft.com/office/powerpoint/2010/main" val="886845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766535821"/>
              </p:ext>
            </p:extLst>
          </p:nvPr>
        </p:nvGraphicFramePr>
        <p:xfrm>
          <a:off x="1371600" y="228600"/>
          <a:ext cx="6629400" cy="6823242"/>
        </p:xfrm>
        <a:graphic>
          <a:graphicData uri="http://schemas.openxmlformats.org/presentationml/2006/ole">
            <mc:AlternateContent xmlns:mc="http://schemas.openxmlformats.org/markup-compatibility/2006">
              <mc:Choice xmlns:v="urn:schemas-microsoft-com:vml" Requires="v">
                <p:oleObj spid="_x0000_s12493" name="Document" r:id="rId4" imgW="6261630" imgH="6444029" progId="Word.Document.12">
                  <p:embed/>
                </p:oleObj>
              </mc:Choice>
              <mc:Fallback>
                <p:oleObj name="Document" r:id="rId4" imgW="6261630" imgH="6444029" progId="Word.Document.12">
                  <p:embed/>
                  <p:pic>
                    <p:nvPicPr>
                      <p:cNvPr id="0" name=""/>
                      <p:cNvPicPr/>
                      <p:nvPr/>
                    </p:nvPicPr>
                    <p:blipFill>
                      <a:blip r:embed="rId5"/>
                      <a:stretch>
                        <a:fillRect/>
                      </a:stretch>
                    </p:blipFill>
                    <p:spPr>
                      <a:xfrm>
                        <a:off x="1371600" y="228600"/>
                        <a:ext cx="6629400" cy="6823242"/>
                      </a:xfrm>
                      <a:prstGeom prst="rect">
                        <a:avLst/>
                      </a:prstGeom>
                    </p:spPr>
                  </p:pic>
                </p:oleObj>
              </mc:Fallback>
            </mc:AlternateContent>
          </a:graphicData>
        </a:graphic>
      </p:graphicFrame>
    </p:spTree>
    <p:extLst>
      <p:ext uri="{BB962C8B-B14F-4D97-AF65-F5344CB8AC3E}">
        <p14:creationId xmlns:p14="http://schemas.microsoft.com/office/powerpoint/2010/main" val="473442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848438953"/>
              </p:ext>
            </p:extLst>
          </p:nvPr>
        </p:nvGraphicFramePr>
        <p:xfrm>
          <a:off x="2209800" y="152400"/>
          <a:ext cx="5375028" cy="8382376"/>
        </p:xfrm>
        <a:graphic>
          <a:graphicData uri="http://schemas.openxmlformats.org/presentationml/2006/ole">
            <mc:AlternateContent xmlns:mc="http://schemas.openxmlformats.org/markup-compatibility/2006">
              <mc:Choice xmlns:v="urn:schemas-microsoft-com:vml" Requires="v">
                <p:oleObj spid="_x0000_s5369" name="Document" r:id="rId4" imgW="5896045" imgH="9192562" progId="Word.Document.12">
                  <p:embed/>
                </p:oleObj>
              </mc:Choice>
              <mc:Fallback>
                <p:oleObj name="Document" r:id="rId4" imgW="5896045" imgH="9192562" progId="Word.Document.12">
                  <p:embed/>
                  <p:pic>
                    <p:nvPicPr>
                      <p:cNvPr id="0" name=""/>
                      <p:cNvPicPr/>
                      <p:nvPr/>
                    </p:nvPicPr>
                    <p:blipFill>
                      <a:blip r:embed="rId5"/>
                      <a:stretch>
                        <a:fillRect/>
                      </a:stretch>
                    </p:blipFill>
                    <p:spPr>
                      <a:xfrm>
                        <a:off x="2209800" y="152400"/>
                        <a:ext cx="5375028" cy="8382376"/>
                      </a:xfrm>
                      <a:prstGeom prst="rect">
                        <a:avLst/>
                      </a:prstGeom>
                    </p:spPr>
                  </p:pic>
                </p:oleObj>
              </mc:Fallback>
            </mc:AlternateContent>
          </a:graphicData>
        </a:graphic>
      </p:graphicFrame>
    </p:spTree>
    <p:extLst>
      <p:ext uri="{BB962C8B-B14F-4D97-AF65-F5344CB8AC3E}">
        <p14:creationId xmlns:p14="http://schemas.microsoft.com/office/powerpoint/2010/main" val="1181168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572495452"/>
              </p:ext>
            </p:extLst>
          </p:nvPr>
        </p:nvGraphicFramePr>
        <p:xfrm>
          <a:off x="457200" y="762000"/>
          <a:ext cx="8229600" cy="3624263"/>
        </p:xfrm>
        <a:graphic>
          <a:graphicData uri="http://schemas.openxmlformats.org/presentationml/2006/ole">
            <mc:AlternateContent xmlns:mc="http://schemas.openxmlformats.org/markup-compatibility/2006">
              <mc:Choice xmlns:v="urn:schemas-microsoft-com:vml" Requires="v">
                <p:oleObj spid="_x0000_s6393" name="Document" r:id="rId4" imgW="6607463" imgH="2909534" progId="Word.Document.12">
                  <p:embed/>
                </p:oleObj>
              </mc:Choice>
              <mc:Fallback>
                <p:oleObj name="Document" r:id="rId4" imgW="6607463" imgH="2909534" progId="Word.Document.12">
                  <p:embed/>
                  <p:pic>
                    <p:nvPicPr>
                      <p:cNvPr id="0" name=""/>
                      <p:cNvPicPr/>
                      <p:nvPr/>
                    </p:nvPicPr>
                    <p:blipFill>
                      <a:blip r:embed="rId5"/>
                      <a:stretch>
                        <a:fillRect/>
                      </a:stretch>
                    </p:blipFill>
                    <p:spPr>
                      <a:xfrm>
                        <a:off x="457200" y="762000"/>
                        <a:ext cx="8229600" cy="3624263"/>
                      </a:xfrm>
                      <a:prstGeom prst="rect">
                        <a:avLst/>
                      </a:prstGeom>
                    </p:spPr>
                  </p:pic>
                </p:oleObj>
              </mc:Fallback>
            </mc:AlternateContent>
          </a:graphicData>
        </a:graphic>
      </p:graphicFrame>
    </p:spTree>
    <p:extLst>
      <p:ext uri="{BB962C8B-B14F-4D97-AF65-F5344CB8AC3E}">
        <p14:creationId xmlns:p14="http://schemas.microsoft.com/office/powerpoint/2010/main" val="3285964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b="1" smtClean="0">
                <a:latin typeface="Times New Roman" pitchFamily="18" charset="0"/>
                <a:cs typeface="Times New Roman" pitchFamily="18" charset="0"/>
              </a:rPr>
              <a:t>6. </a:t>
            </a:r>
            <a:r>
              <a:rPr lang="en-US" sz="2400" b="1" dirty="0" err="1">
                <a:latin typeface="Times New Roman" pitchFamily="18" charset="0"/>
                <a:cs typeface="Times New Roman" pitchFamily="18" charset="0"/>
              </a:rPr>
              <a:t>Vận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chuyển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chứa</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13</a:t>
            </a:r>
            <a:r>
              <a:rPr lang="en-US" sz="2400" b="1" dirty="0" smtClean="0">
                <a:latin typeface="Times New Roman" pitchFamily="18" charset="0"/>
                <a:cs typeface="Times New Roman" pitchFamily="18" charset="0"/>
              </a:rPr>
              <a:t>)</a:t>
            </a:r>
          </a:p>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Người</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có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thực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hiện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a:t>
            </a:r>
            <a:r>
              <a:rPr lang="en-US" sz="2400" b="1" i="1"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3264961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Yêu</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cầu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với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chuyển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giao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BMNN</a:t>
            </a:r>
            <a:r>
              <a:rPr lang="en-US" sz="2400" b="1" i="1" dirty="0" smtClean="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qua </a:t>
            </a:r>
            <a:r>
              <a:rPr lang="vi-VN" sz="2400" dirty="0">
                <a:latin typeface="Times New Roman" pitchFamily="18" charset="0"/>
                <a:cs typeface="Times New Roman" pitchFamily="18" charset="0"/>
              </a:rPr>
              <a:t>dịch vụ </a:t>
            </a:r>
            <a:r>
              <a:rPr lang="en-US" sz="2400" dirty="0" err="1">
                <a:latin typeface="Times New Roman" pitchFamily="18" charset="0"/>
                <a:cs typeface="Times New Roman" pitchFamily="18" charset="0"/>
              </a:rPr>
              <a:t>bưu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sót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bổ</a:t>
            </a:r>
            <a:r>
              <a:rPr lang="en-US" sz="2400" dirty="0">
                <a:latin typeface="Times New Roman" pitchFamily="18" charset="0"/>
                <a:cs typeface="Times New Roman" pitchFamily="18" charset="0"/>
              </a:rPr>
              <a:t> sung, </a:t>
            </a:r>
            <a:r>
              <a:rPr lang="en-US" sz="2400" dirty="0" err="1">
                <a:latin typeface="Times New Roman" pitchFamily="18" charset="0"/>
                <a:cs typeface="Times New Roman" pitchFamily="18" charset="0"/>
              </a:rPr>
              <a:t>xử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dõi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983166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vi-VN" sz="2400" dirty="0">
                <a:latin typeface="Times New Roman" pitchFamily="18" charset="0"/>
                <a:cs typeface="Times New Roman" pitchFamily="18" charset="0"/>
              </a:rPr>
              <a:t> tài liệu, vật chứa BMNN có đóng dấu “Tài liệu thu hồi”,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vi-VN" sz="2400" dirty="0">
                <a:latin typeface="Times New Roman" pitchFamily="18" charset="0"/>
                <a:cs typeface="Times New Roman" pitchFamily="18" charset="0"/>
              </a:rPr>
              <a:t> đúng thời hạn ghi trên văn bản</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t</a:t>
            </a:r>
            <a:r>
              <a:rPr lang="vi-VN" sz="2400" dirty="0">
                <a:latin typeface="Times New Roman" pitchFamily="18" charset="0"/>
                <a:cs typeface="Times New Roman" pitchFamily="18" charset="0"/>
              </a:rPr>
              <a:t>ài liệu, vật chứa BMNN đăng ký bằng cơ sở dữ liệu quản lý trên máy 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phải in ra giấy để ký nhận và đóng sổ để quản lý. Máy tính dùng để đăng ký tài liệu, vật chứa BMNN không được nối mạng Internet, mạng máy tính và mạng viễn 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BMNN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mạng Internet, mạng máy tính và mạng viễn 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354609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629400"/>
          </a:xfrm>
        </p:spPr>
        <p:txBody>
          <a:bodyPr>
            <a:normAutofit fontScale="77500" lnSpcReduction="20000"/>
          </a:bodyPr>
          <a:lstStyle/>
          <a:p>
            <a:pPr marL="0" indent="0" algn="just">
              <a:buNone/>
            </a:pPr>
            <a:r>
              <a:rPr lang="en-US" sz="3100" b="1" i="1" dirty="0" smtClean="0">
                <a:latin typeface="Times New Roman" pitchFamily="18" charset="0"/>
                <a:cs typeface="Times New Roman" pitchFamily="18" charset="0"/>
              </a:rPr>
              <a:t>- </a:t>
            </a:r>
            <a:r>
              <a:rPr lang="en-US" sz="3100" b="1" i="1" dirty="0" err="1" smtClean="0">
                <a:latin typeface="Times New Roman" pitchFamily="18" charset="0"/>
                <a:cs typeface="Times New Roman" pitchFamily="18" charset="0"/>
              </a:rPr>
              <a:t>Trình</a:t>
            </a:r>
            <a:r>
              <a:rPr lang="en-US" sz="3100" b="1" i="1" dirty="0" smtClean="0">
                <a:latin typeface="Times New Roman" pitchFamily="18" charset="0"/>
                <a:cs typeface="Times New Roman" pitchFamily="18" charset="0"/>
              </a:rPr>
              <a:t> </a:t>
            </a:r>
            <a:r>
              <a:rPr lang="en-US" sz="3100" b="1" i="1" dirty="0" err="1">
                <a:latin typeface="Times New Roman" pitchFamily="18" charset="0"/>
                <a:cs typeface="Times New Roman" pitchFamily="18" charset="0"/>
              </a:rPr>
              <a:t>tự</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thủ</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tục</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thực</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hiện</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giao</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tài</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liệu</a:t>
            </a:r>
            <a:r>
              <a:rPr lang="en-US" sz="3100" b="1" i="1" dirty="0">
                <a:latin typeface="Times New Roman" pitchFamily="18" charset="0"/>
                <a:cs typeface="Times New Roman" pitchFamily="18" charset="0"/>
              </a:rPr>
              <a:t>, </a:t>
            </a:r>
            <a:r>
              <a:rPr lang="en-US" sz="3100" b="1" i="1" dirty="0" err="1">
                <a:latin typeface="Times New Roman" pitchFamily="18" charset="0"/>
                <a:cs typeface="Times New Roman" pitchFamily="18" charset="0"/>
              </a:rPr>
              <a:t>vật</a:t>
            </a:r>
            <a:r>
              <a:rPr lang="en-US" sz="3100" b="1" i="1" dirty="0">
                <a:latin typeface="Times New Roman" pitchFamily="18" charset="0"/>
                <a:cs typeface="Times New Roman" pitchFamily="18" charset="0"/>
              </a:rPr>
              <a:t> </a:t>
            </a:r>
            <a:r>
              <a:rPr lang="en-US" sz="3100" b="1" i="1" err="1">
                <a:latin typeface="Times New Roman" pitchFamily="18" charset="0"/>
                <a:cs typeface="Times New Roman" pitchFamily="18" charset="0"/>
              </a:rPr>
              <a:t>chứa</a:t>
            </a:r>
            <a:r>
              <a:rPr lang="en-US" sz="3100" b="1" i="1">
                <a:latin typeface="Times New Roman" pitchFamily="18" charset="0"/>
                <a:cs typeface="Times New Roman" pitchFamily="18" charset="0"/>
              </a:rPr>
              <a:t> </a:t>
            </a:r>
            <a:r>
              <a:rPr lang="en-US" sz="3100" b="1" i="1" smtClean="0">
                <a:latin typeface="Times New Roman" pitchFamily="18" charset="0"/>
                <a:cs typeface="Times New Roman" pitchFamily="18" charset="0"/>
              </a:rPr>
              <a:t>BMNN (khoản 1 Điều 4 Nghị định 26/2020/NĐ-CP):</a:t>
            </a:r>
            <a:endParaRPr lang="en-US" sz="3100" b="1" i="1" dirty="0" smtClean="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en-US" sz="3100" dirty="0" err="1">
                <a:latin typeface="Times New Roman" pitchFamily="18" charset="0"/>
                <a:cs typeface="Times New Roman" pitchFamily="18" charset="0"/>
              </a:rPr>
              <a:t>Trước</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khi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giao</a:t>
            </a:r>
            <a:r>
              <a:rPr lang="en-US" sz="3100" dirty="0">
                <a:latin typeface="Times New Roman" pitchFamily="18" charset="0"/>
                <a:cs typeface="Times New Roman" pitchFamily="18" charset="0"/>
              </a:rPr>
              <a:t> t</a:t>
            </a:r>
            <a:r>
              <a:rPr lang="vi-VN" sz="3100" dirty="0">
                <a:latin typeface="Times New Roman" pitchFamily="18" charset="0"/>
                <a:cs typeface="Times New Roman" pitchFamily="18" charset="0"/>
              </a:rPr>
              <a:t>ài liệu, vật chứa BMNN phải </a:t>
            </a:r>
            <a:r>
              <a:rPr lang="en-US" sz="3100" dirty="0" err="1">
                <a:latin typeface="Times New Roman" pitchFamily="18" charset="0"/>
                <a:cs typeface="Times New Roman" pitchFamily="18" charset="0"/>
              </a:rPr>
              <a:t>đăng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ký</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vào</a:t>
            </a: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“Sổ </a:t>
            </a:r>
            <a:r>
              <a:rPr lang="en-US" sz="3100" dirty="0" err="1">
                <a:latin typeface="Times New Roman" pitchFamily="18" charset="0"/>
                <a:cs typeface="Times New Roman" pitchFamily="18" charset="0"/>
              </a:rPr>
              <a:t>đăng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ký</a:t>
            </a:r>
            <a:r>
              <a:rPr lang="vi-VN" sz="3100" dirty="0">
                <a:latin typeface="Times New Roman" pitchFamily="18" charset="0"/>
                <a:cs typeface="Times New Roman" pitchFamily="18" charset="0"/>
              </a:rPr>
              <a:t> BMNN đi”</a:t>
            </a:r>
            <a:r>
              <a:rPr lang="en-US" sz="3100" dirty="0">
                <a:latin typeface="Times New Roman" pitchFamily="18" charset="0"/>
                <a:cs typeface="Times New Roman" pitchFamily="18" charset="0"/>
              </a:rPr>
              <a:t>. T</a:t>
            </a:r>
            <a:r>
              <a:rPr lang="vi-VN" sz="3100" dirty="0">
                <a:latin typeface="Times New Roman" pitchFamily="18" charset="0"/>
                <a:cs typeface="Times New Roman" pitchFamily="18" charset="0"/>
              </a:rPr>
              <a:t>ài liệu, vật chứa BMNN độ “Tuyệt mật” chỉ ghi trích yếu khi người có </a:t>
            </a:r>
            <a:r>
              <a:rPr lang="en-US" sz="3100" dirty="0" err="1">
                <a:latin typeface="Times New Roman" pitchFamily="18" charset="0"/>
                <a:cs typeface="Times New Roman" pitchFamily="18" charset="0"/>
              </a:rPr>
              <a:t>thẩm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quyền</a:t>
            </a:r>
            <a:r>
              <a:rPr lang="vi-VN" sz="3100" dirty="0">
                <a:latin typeface="Times New Roman" pitchFamily="18" charset="0"/>
                <a:cs typeface="Times New Roman" pitchFamily="18" charset="0"/>
              </a:rPr>
              <a:t> xác định BMNN đồng ý;</a:t>
            </a:r>
            <a:endParaRPr lang="en-US" sz="3100" dirty="0">
              <a:latin typeface="Times New Roman" pitchFamily="18" charset="0"/>
              <a:cs typeface="Times New Roman" pitchFamily="18" charset="0"/>
            </a:endParaRP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Tài </a:t>
            </a:r>
            <a:r>
              <a:rPr lang="vi-VN" sz="3100" dirty="0">
                <a:latin typeface="Times New Roman" pitchFamily="18" charset="0"/>
                <a:cs typeface="Times New Roman" pitchFamily="18" charset="0"/>
              </a:rPr>
              <a:t>liệu, vật chứa BMNN phải làm bì hoặc đóng gói riêng. Giấy làm bì phải dùng loại giấy dai, bền, khó thấm nước, không nhìn thấu qua được; hồ dán phải dính, khó bóc; </a:t>
            </a:r>
            <a:endParaRPr lang="en-US" sz="3100" dirty="0">
              <a:latin typeface="Times New Roman" pitchFamily="18" charset="0"/>
              <a:cs typeface="Times New Roman" pitchFamily="18" charset="0"/>
            </a:endParaRP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Trường </a:t>
            </a:r>
            <a:r>
              <a:rPr lang="vi-VN" sz="3100" dirty="0">
                <a:latin typeface="Times New Roman" pitchFamily="18" charset="0"/>
                <a:cs typeface="Times New Roman" pitchFamily="18" charset="0"/>
              </a:rPr>
              <a:t>hợp tài liệu, vật chứa BMNN thuộc độ “Tuyệt mật” phải được </a:t>
            </a:r>
            <a:r>
              <a:rPr lang="en-US" sz="3100" dirty="0" err="1">
                <a:latin typeface="Times New Roman" pitchFamily="18" charset="0"/>
                <a:cs typeface="Times New Roman" pitchFamily="18" charset="0"/>
              </a:rPr>
              <a:t>bảo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vệ</a:t>
            </a:r>
            <a:r>
              <a:rPr lang="vi-VN" sz="3100" dirty="0">
                <a:latin typeface="Times New Roman" pitchFamily="18" charset="0"/>
                <a:cs typeface="Times New Roman" pitchFamily="18" charset="0"/>
              </a:rPr>
              <a:t> bằng hai lớp phong bì: Bì trong ghi số, ký hiệu của tài liệu, vật chứa BMNN, tên người nhận, đóng dấu </a:t>
            </a:r>
            <a:r>
              <a:rPr lang="en-US" sz="3100" dirty="0">
                <a:latin typeface="Times New Roman" pitchFamily="18" charset="0"/>
                <a:cs typeface="Times New Roman" pitchFamily="18" charset="0"/>
              </a:rPr>
              <a:t>“</a:t>
            </a:r>
            <a:r>
              <a:rPr lang="vi-VN" sz="3100" dirty="0">
                <a:latin typeface="Times New Roman" pitchFamily="18" charset="0"/>
                <a:cs typeface="Times New Roman" pitchFamily="18" charset="0"/>
              </a:rPr>
              <a:t>Tuyệt mật</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và</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được</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niêm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phong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bằng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dấu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của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cơ</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quan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tổ</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chức</a:t>
            </a:r>
            <a:r>
              <a:rPr lang="en-US" sz="3100" dirty="0">
                <a:latin typeface="Times New Roman" pitchFamily="18" charset="0"/>
                <a:cs typeface="Times New Roman" pitchFamily="18" charset="0"/>
              </a:rPr>
              <a:t> </a:t>
            </a:r>
            <a:r>
              <a:rPr lang="vi-VN" sz="3100" dirty="0">
                <a:latin typeface="Times New Roman" pitchFamily="18" charset="0"/>
                <a:cs typeface="Times New Roman" pitchFamily="18" charset="0"/>
              </a:rPr>
              <a:t>ở ngoài bì</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trường</a:t>
            </a:r>
            <a:r>
              <a:rPr lang="en-US" sz="3100" dirty="0">
                <a:latin typeface="Times New Roman" pitchFamily="18" charset="0"/>
                <a:cs typeface="Times New Roman" pitchFamily="18" charset="0"/>
              </a:rPr>
              <a:t> h</a:t>
            </a:r>
            <a:r>
              <a:rPr lang="vi-VN" sz="3100" dirty="0">
                <a:latin typeface="Times New Roman" pitchFamily="18" charset="0"/>
                <a:cs typeface="Times New Roman" pitchFamily="18" charset="0"/>
              </a:rPr>
              <a:t>ợp gửi đích danh người có trách nhiệm giải quyết thì đóng dấu “Chỉ người có tên mới được bóc bì”. Bì ngoài </a:t>
            </a:r>
            <a:r>
              <a:rPr lang="en-US" sz="3100" dirty="0">
                <a:latin typeface="Times New Roman" pitchFamily="18" charset="0"/>
                <a:cs typeface="Times New Roman" pitchFamily="18" charset="0"/>
              </a:rPr>
              <a:t>g</a:t>
            </a:r>
            <a:r>
              <a:rPr lang="vi-VN" sz="3100" dirty="0">
                <a:latin typeface="Times New Roman" pitchFamily="18" charset="0"/>
                <a:cs typeface="Times New Roman" pitchFamily="18" charset="0"/>
              </a:rPr>
              <a:t>hi như gửi tài liệu thường và đóng dấu ký hiệu chữ “A”; </a:t>
            </a:r>
            <a:endParaRPr lang="en-US" sz="3100" dirty="0">
              <a:latin typeface="Times New Roman" pitchFamily="18" charset="0"/>
              <a:cs typeface="Times New Roman" pitchFamily="18" charset="0"/>
            </a:endParaRP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Tài </a:t>
            </a:r>
            <a:r>
              <a:rPr lang="vi-VN" sz="3100" dirty="0">
                <a:latin typeface="Times New Roman" pitchFamily="18" charset="0"/>
                <a:cs typeface="Times New Roman" pitchFamily="18" charset="0"/>
              </a:rPr>
              <a:t>liệu, vật chứa BMNN độ “Tối mật” và “Mật” được </a:t>
            </a:r>
            <a:r>
              <a:rPr lang="en-US" sz="3100" dirty="0" err="1">
                <a:latin typeface="Times New Roman" pitchFamily="18" charset="0"/>
                <a:cs typeface="Times New Roman" pitchFamily="18" charset="0"/>
              </a:rPr>
              <a:t>bảo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vệ</a:t>
            </a:r>
            <a:r>
              <a:rPr lang="vi-VN" sz="3100" dirty="0">
                <a:latin typeface="Times New Roman" pitchFamily="18" charset="0"/>
                <a:cs typeface="Times New Roman" pitchFamily="18" charset="0"/>
              </a:rPr>
              <a:t> bằng một lớp bì, ngoài bì đóng dấu chữ “B” và chữ “C” tương ứng với độ mật của tài liệu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vật</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chứa</a:t>
            </a:r>
            <a:r>
              <a:rPr lang="en-US" sz="3100" dirty="0">
                <a:latin typeface="Times New Roman" pitchFamily="18" charset="0"/>
                <a:cs typeface="Times New Roman" pitchFamily="18" charset="0"/>
              </a:rPr>
              <a:t> BMNN</a:t>
            </a:r>
            <a:r>
              <a:rPr lang="vi-VN" sz="3100" dirty="0">
                <a:latin typeface="Times New Roman" pitchFamily="18" charset="0"/>
                <a:cs typeface="Times New Roman" pitchFamily="18" charset="0"/>
              </a:rPr>
              <a:t> bên trong</a:t>
            </a:r>
            <a:r>
              <a:rPr lang="en-US" sz="3100" dirty="0">
                <a:latin typeface="Times New Roman" pitchFamily="18" charset="0"/>
                <a:cs typeface="Times New Roman" pitchFamily="18" charset="0"/>
              </a:rPr>
              <a:t>;</a:t>
            </a: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Việc </a:t>
            </a:r>
            <a:r>
              <a:rPr lang="vi-VN" sz="3100" dirty="0">
                <a:latin typeface="Times New Roman" pitchFamily="18" charset="0"/>
                <a:cs typeface="Times New Roman" pitchFamily="18" charset="0"/>
              </a:rPr>
              <a:t>giao tài liệu, vật chứa BMNN phải được quản lý bằng “</a:t>
            </a:r>
            <a:r>
              <a:rPr lang="en-US" sz="3100" dirty="0">
                <a:latin typeface="Times New Roman" pitchFamily="18" charset="0"/>
                <a:cs typeface="Times New Roman" pitchFamily="18" charset="0"/>
              </a:rPr>
              <a:t>S</a:t>
            </a:r>
            <a:r>
              <a:rPr lang="vi-VN" sz="3100" dirty="0">
                <a:latin typeface="Times New Roman" pitchFamily="18" charset="0"/>
                <a:cs typeface="Times New Roman" pitchFamily="18" charset="0"/>
              </a:rPr>
              <a:t>ổ chuyển giao BMNN</a:t>
            </a:r>
            <a:r>
              <a:rPr lang="vi-VN"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theo</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mẫu</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số</a:t>
            </a:r>
            <a:r>
              <a:rPr lang="en-US" sz="3100" dirty="0" smtClean="0">
                <a:latin typeface="Times New Roman" pitchFamily="18" charset="0"/>
                <a:cs typeface="Times New Roman" pitchFamily="18" charset="0"/>
              </a:rPr>
              <a:t> 14 </a:t>
            </a:r>
            <a:r>
              <a:rPr lang="en-US" sz="3100" dirty="0" err="1" smtClean="0">
                <a:latin typeface="Times New Roman" pitchFamily="18" charset="0"/>
                <a:cs typeface="Times New Roman" pitchFamily="18" charset="0"/>
              </a:rPr>
              <a:t>quy</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định</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tại</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Thông</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tư</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số</a:t>
            </a:r>
            <a:r>
              <a:rPr lang="en-US" sz="3100" dirty="0" smtClean="0">
                <a:latin typeface="Times New Roman" pitchFamily="18" charset="0"/>
                <a:cs typeface="Times New Roman" pitchFamily="18" charset="0"/>
              </a:rPr>
              <a:t> 24.</a:t>
            </a:r>
            <a:endParaRPr lang="en-US" sz="3100" dirty="0">
              <a:latin typeface="Times New Roman" pitchFamily="18" charset="0"/>
              <a:cs typeface="Times New Roman" pitchFamily="18" charset="0"/>
            </a:endParaRPr>
          </a:p>
          <a:p>
            <a:pPr marL="0" indent="0" algn="just">
              <a:buNone/>
            </a:pPr>
            <a:endParaRPr lang="en-US" dirty="0">
              <a:latin typeface="Constantia" pitchFamily="18" charset="0"/>
            </a:endParaRPr>
          </a:p>
        </p:txBody>
      </p:sp>
    </p:spTree>
    <p:extLst>
      <p:ext uri="{BB962C8B-B14F-4D97-AF65-F5344CB8AC3E}">
        <p14:creationId xmlns:p14="http://schemas.microsoft.com/office/powerpoint/2010/main" val="105901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lgn="just">
              <a:buNone/>
            </a:pPr>
            <a:r>
              <a:rPr lang="en-US" sz="2400" b="1" dirty="0" err="1">
                <a:latin typeface="Times New Roman" pitchFamily="18" charset="0"/>
                <a:cs typeface="Times New Roman" pitchFamily="18" charset="0"/>
              </a:rPr>
              <a:t>C</a:t>
            </a:r>
            <a:r>
              <a:rPr lang="en-US" sz="2400" b="1" dirty="0" err="1" smtClean="0">
                <a:latin typeface="Times New Roman" pitchFamily="18" charset="0"/>
                <a:cs typeface="Times New Roman" pitchFamily="18" charset="0"/>
              </a:rPr>
              <a:t>ác</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loại</a:t>
            </a:r>
            <a:r>
              <a:rPr lang="en-US" sz="2400" b="1" dirty="0">
                <a:latin typeface="Times New Roman" pitchFamily="18" charset="0"/>
                <a:cs typeface="Times New Roman" pitchFamily="18" charset="0"/>
              </a:rPr>
              <a:t> con </a:t>
            </a:r>
            <a:r>
              <a:rPr lang="en-US" sz="2400" b="1" dirty="0" err="1">
                <a:latin typeface="Times New Roman" pitchFamily="18" charset="0"/>
                <a:cs typeface="Times New Roman" pitchFamily="18" charset="0"/>
              </a:rPr>
              <a:t>dấu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phục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vụ</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tại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phương</a:t>
            </a:r>
            <a:r>
              <a:rPr lang="en-US" sz="2400" b="1" dirty="0">
                <a:latin typeface="Times New Roman" pitchFamily="18" charset="0"/>
                <a:cs typeface="Times New Roman" pitchFamily="18" charset="0"/>
              </a:rPr>
              <a:t>: 18 </a:t>
            </a:r>
            <a:r>
              <a:rPr lang="en-US" sz="2400" b="1" dirty="0" err="1">
                <a:latin typeface="Times New Roman" pitchFamily="18" charset="0"/>
                <a:cs typeface="Times New Roman" pitchFamily="18" charset="0"/>
              </a:rPr>
              <a:t>mẫu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dấu</a:t>
            </a:r>
            <a:endParaRPr lang="en-US" sz="2400" b="1"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 B, C).</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a:t>
            </a:r>
            <a:r>
              <a:rPr lang="en-US" sz="2400" dirty="0">
                <a:latin typeface="Times New Roman" pitchFamily="18" charset="0"/>
                <a:cs typeface="Times New Roman" pitchFamily="18" charset="0"/>
              </a:rPr>
              <a:t>: 01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BMNN: 01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BMNN: 02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BMNN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6111663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096000"/>
          </a:xfrm>
        </p:spPr>
        <p:txBody>
          <a:bodyPr>
            <a:normAutofit fontScale="92500" lnSpcReduction="20000"/>
          </a:bodyPr>
          <a:lstStyle/>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Trình</a:t>
            </a: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tục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nhận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tài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liệu</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vật</a:t>
            </a:r>
            <a:r>
              <a:rPr lang="en-US" b="1" i="1" dirty="0">
                <a:latin typeface="Times New Roman" pitchFamily="18" charset="0"/>
                <a:cs typeface="Times New Roman" pitchFamily="18" charset="0"/>
              </a:rPr>
              <a:t> </a:t>
            </a:r>
            <a:r>
              <a:rPr lang="en-US" b="1" i="1" err="1">
                <a:latin typeface="Times New Roman" pitchFamily="18" charset="0"/>
                <a:cs typeface="Times New Roman" pitchFamily="18" charset="0"/>
              </a:rPr>
              <a:t>chứa</a:t>
            </a:r>
            <a:r>
              <a:rPr lang="en-US" b="1" i="1">
                <a:latin typeface="Times New Roman" pitchFamily="18" charset="0"/>
                <a:cs typeface="Times New Roman" pitchFamily="18" charset="0"/>
              </a:rPr>
              <a:t> </a:t>
            </a:r>
            <a:r>
              <a:rPr lang="en-US" b="1" i="1" smtClean="0">
                <a:latin typeface="Times New Roman" pitchFamily="18" charset="0"/>
                <a:cs typeface="Times New Roman" pitchFamily="18" charset="0"/>
              </a:rPr>
              <a:t>BMNN (khoản 2 </a:t>
            </a:r>
            <a:r>
              <a:rPr lang="en-US" sz="2800" b="1" i="1" smtClean="0">
                <a:latin typeface="Times New Roman" pitchFamily="18" charset="0"/>
                <a:cs typeface="Times New Roman" pitchFamily="18" charset="0"/>
              </a:rPr>
              <a:t>Điều </a:t>
            </a:r>
            <a:r>
              <a:rPr lang="en-US" sz="2800" b="1" i="1">
                <a:latin typeface="Times New Roman" pitchFamily="18" charset="0"/>
                <a:cs typeface="Times New Roman" pitchFamily="18" charset="0"/>
              </a:rPr>
              <a:t>4 Nghị định </a:t>
            </a:r>
            <a:r>
              <a:rPr lang="en-US" sz="2800" b="1" i="1" smtClean="0">
                <a:latin typeface="Times New Roman" pitchFamily="18" charset="0"/>
                <a:cs typeface="Times New Roman" pitchFamily="18" charset="0"/>
              </a:rPr>
              <a:t>26/2020/NĐ-CP)</a:t>
            </a:r>
            <a:r>
              <a:rPr lang="en-US" b="1" i="1" smtClean="0">
                <a:latin typeface="Times New Roman" pitchFamily="18" charset="0"/>
                <a:cs typeface="Times New Roman" pitchFamily="18" charset="0"/>
              </a:rPr>
              <a:t>:</a:t>
            </a:r>
            <a:endParaRPr lang="en-US" b="1" i="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t</a:t>
            </a:r>
            <a:r>
              <a:rPr lang="vi-VN" dirty="0">
                <a:latin typeface="Times New Roman" pitchFamily="18" charset="0"/>
                <a:cs typeface="Times New Roman" pitchFamily="18" charset="0"/>
              </a:rPr>
              <a:t>ài liệu, vật chứa BMNN phải </a:t>
            </a:r>
            <a:r>
              <a:rPr lang="en-US" dirty="0" err="1">
                <a:latin typeface="Times New Roman" pitchFamily="18" charset="0"/>
                <a:cs typeface="Times New Roman" pitchFamily="18" charset="0"/>
              </a:rPr>
              <a:t>đăng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vào “Sổ </a:t>
            </a:r>
            <a:r>
              <a:rPr lang="en-US" dirty="0" err="1">
                <a:latin typeface="Times New Roman" pitchFamily="18" charset="0"/>
                <a:cs typeface="Times New Roman" pitchFamily="18" charset="0"/>
              </a:rPr>
              <a:t>đăng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vi-VN" dirty="0">
                <a:latin typeface="Times New Roman" pitchFamily="18" charset="0"/>
                <a:cs typeface="Times New Roman" pitchFamily="18" charset="0"/>
              </a:rPr>
              <a:t> BMNN đến</a:t>
            </a: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24.</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spc="20" dirty="0">
                <a:latin typeface="Times New Roman" pitchFamily="18" charset="0"/>
                <a:cs typeface="Times New Roman" pitchFamily="18" charset="0"/>
              </a:rPr>
              <a:t>Trường hợp tài liệu, vật chứa BMNN mà phong bì có dấu “Chỉ người có tên mới được bóc bì”, người nhận vào sổ theo ký hiệu ngoài bì</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không</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được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mở</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bì</a:t>
            </a:r>
            <a:r>
              <a:rPr lang="en-US" spc="20" dirty="0">
                <a:latin typeface="Times New Roman" pitchFamily="18" charset="0"/>
                <a:cs typeface="Times New Roman" pitchFamily="18" charset="0"/>
              </a:rPr>
              <a:t> </a:t>
            </a:r>
            <a:r>
              <a:rPr lang="vi-VN" spc="20" dirty="0">
                <a:latin typeface="Times New Roman" pitchFamily="18" charset="0"/>
                <a:cs typeface="Times New Roman" pitchFamily="18" charset="0"/>
              </a:rPr>
              <a:t>và</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phải</a:t>
            </a:r>
            <a:r>
              <a:rPr lang="vi-VN" spc="20" dirty="0">
                <a:latin typeface="Times New Roman" pitchFamily="18" charset="0"/>
                <a:cs typeface="Times New Roman" pitchFamily="18" charset="0"/>
              </a:rPr>
              <a:t> chuyển ngay đến người có tên trên phong bì. Nếu người có tên trên phong bì đi vắng và trên phong bì có thêm dấu “Hỏa tốc” thì chuyển đến lãnh đạo cơ quan, tổ chức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hoặc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người</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được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lãnh</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đạo</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cơ</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quan</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tổ</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chức</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ủy</a:t>
            </a:r>
            <a:r>
              <a:rPr lang="en-US" spc="20" dirty="0">
                <a:latin typeface="Times New Roman" pitchFamily="18" charset="0"/>
                <a:cs typeface="Times New Roman" pitchFamily="18" charset="0"/>
              </a:rPr>
              <a:t> </a:t>
            </a:r>
            <a:r>
              <a:rPr lang="en-US" spc="20" dirty="0" err="1">
                <a:latin typeface="Times New Roman" pitchFamily="18" charset="0"/>
                <a:cs typeface="Times New Roman" pitchFamily="18" charset="0"/>
              </a:rPr>
              <a:t>quyền</a:t>
            </a:r>
            <a:r>
              <a:rPr lang="vi-VN" spc="20" dirty="0">
                <a:latin typeface="Times New Roman" pitchFamily="18" charset="0"/>
                <a:cs typeface="Times New Roman" pitchFamily="18" charset="0"/>
              </a:rPr>
              <a:t> giải quyết</a:t>
            </a:r>
            <a:r>
              <a:rPr lang="en-US" spc="20"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Trường hợp tài liệu, vật chứa BMNN được gửi đến mà không thực hiện đúng quy định bảo vệ BMNN thì chuyển đến </a:t>
            </a:r>
            <a:r>
              <a:rPr lang="en-US" dirty="0" err="1">
                <a:latin typeface="Times New Roman" pitchFamily="18" charset="0"/>
                <a:cs typeface="Times New Roman" pitchFamily="18" charset="0"/>
              </a:rPr>
              <a:t>lãnh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giải quyết, đồng thời phải thông báo nơi gửi biết để có biện pháp khắc phục. Nếu phát hiện tài liệu, vật chứa BMNN gửi đến có dấu hiệu bóc, mở bì hoặc bị tráo đổi, mất, hư hỏng thì người nhận phải báo cáo ngay người đứng đầu cơ quan, tổ chức để có biện pháp xử lý.</a:t>
            </a:r>
            <a:endParaRPr lang="en-US" dirty="0">
              <a:latin typeface="Times New Roman" pitchFamily="18" charset="0"/>
              <a:cs typeface="Times New Roman" pitchFamily="18" charset="0"/>
            </a:endParaRPr>
          </a:p>
          <a:p>
            <a:pPr marL="0" indent="0">
              <a:buNone/>
            </a:pPr>
            <a:endParaRPr lang="en-US" dirty="0">
              <a:latin typeface="Constantia" pitchFamily="18" charset="0"/>
            </a:endParaRPr>
          </a:p>
        </p:txBody>
      </p:sp>
    </p:spTree>
    <p:extLst>
      <p:ext uri="{BB962C8B-B14F-4D97-AF65-F5344CB8AC3E}">
        <p14:creationId xmlns:p14="http://schemas.microsoft.com/office/powerpoint/2010/main" val="3515523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46674524"/>
              </p:ext>
            </p:extLst>
          </p:nvPr>
        </p:nvGraphicFramePr>
        <p:xfrm>
          <a:off x="2133600" y="228599"/>
          <a:ext cx="5181600" cy="6531785"/>
        </p:xfrm>
        <a:graphic>
          <a:graphicData uri="http://schemas.openxmlformats.org/presentationml/2006/ole">
            <mc:AlternateContent xmlns:mc="http://schemas.openxmlformats.org/markup-compatibility/2006">
              <mc:Choice xmlns:v="urn:schemas-microsoft-com:vml" Requires="v">
                <p:oleObj spid="_x0000_s7416" name="Document" r:id="rId4" imgW="6613928" imgH="8336161" progId="Word.Document.12">
                  <p:embed/>
                </p:oleObj>
              </mc:Choice>
              <mc:Fallback>
                <p:oleObj name="Document" r:id="rId4" imgW="6613928" imgH="8336161" progId="Word.Document.12">
                  <p:embed/>
                  <p:pic>
                    <p:nvPicPr>
                      <p:cNvPr id="0" name=""/>
                      <p:cNvPicPr/>
                      <p:nvPr/>
                    </p:nvPicPr>
                    <p:blipFill>
                      <a:blip r:embed="rId5"/>
                      <a:stretch>
                        <a:fillRect/>
                      </a:stretch>
                    </p:blipFill>
                    <p:spPr>
                      <a:xfrm>
                        <a:off x="2133600" y="228599"/>
                        <a:ext cx="5181600" cy="6531785"/>
                      </a:xfrm>
                      <a:prstGeom prst="rect">
                        <a:avLst/>
                      </a:prstGeom>
                    </p:spPr>
                  </p:pic>
                </p:oleObj>
              </mc:Fallback>
            </mc:AlternateContent>
          </a:graphicData>
        </a:graphic>
      </p:graphicFrame>
    </p:spTree>
    <p:extLst>
      <p:ext uri="{BB962C8B-B14F-4D97-AF65-F5344CB8AC3E}">
        <p14:creationId xmlns:p14="http://schemas.microsoft.com/office/powerpoint/2010/main" val="4018359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562770185"/>
              </p:ext>
            </p:extLst>
          </p:nvPr>
        </p:nvGraphicFramePr>
        <p:xfrm>
          <a:off x="381000" y="914400"/>
          <a:ext cx="8229600" cy="3435350"/>
        </p:xfrm>
        <a:graphic>
          <a:graphicData uri="http://schemas.openxmlformats.org/presentationml/2006/ole">
            <mc:AlternateContent xmlns:mc="http://schemas.openxmlformats.org/markup-compatibility/2006">
              <mc:Choice xmlns:v="urn:schemas-microsoft-com:vml" Requires="v">
                <p:oleObj spid="_x0000_s8440" name="Document" r:id="rId4" imgW="6607463" imgH="2757517" progId="Word.Document.12">
                  <p:embed/>
                </p:oleObj>
              </mc:Choice>
              <mc:Fallback>
                <p:oleObj name="Document" r:id="rId4" imgW="6607463" imgH="2757517" progId="Word.Document.12">
                  <p:embed/>
                  <p:pic>
                    <p:nvPicPr>
                      <p:cNvPr id="0" name=""/>
                      <p:cNvPicPr/>
                      <p:nvPr/>
                    </p:nvPicPr>
                    <p:blipFill>
                      <a:blip r:embed="rId5"/>
                      <a:stretch>
                        <a:fillRect/>
                      </a:stretch>
                    </p:blipFill>
                    <p:spPr>
                      <a:xfrm>
                        <a:off x="381000" y="914400"/>
                        <a:ext cx="8229600" cy="3435350"/>
                      </a:xfrm>
                      <a:prstGeom prst="rect">
                        <a:avLst/>
                      </a:prstGeom>
                    </p:spPr>
                  </p:pic>
                </p:oleObj>
              </mc:Fallback>
            </mc:AlternateContent>
          </a:graphicData>
        </a:graphic>
      </p:graphicFrame>
    </p:spTree>
    <p:extLst>
      <p:ext uri="{BB962C8B-B14F-4D97-AF65-F5344CB8AC3E}">
        <p14:creationId xmlns:p14="http://schemas.microsoft.com/office/powerpoint/2010/main" val="1002359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471437307"/>
              </p:ext>
            </p:extLst>
          </p:nvPr>
        </p:nvGraphicFramePr>
        <p:xfrm>
          <a:off x="2133600" y="381000"/>
          <a:ext cx="4876800" cy="6142038"/>
        </p:xfrm>
        <a:graphic>
          <a:graphicData uri="http://schemas.openxmlformats.org/presentationml/2006/ole">
            <mc:AlternateContent xmlns:mc="http://schemas.openxmlformats.org/markup-compatibility/2006">
              <mc:Choice xmlns:v="urn:schemas-microsoft-com:vml" Requires="v">
                <p:oleObj spid="_x0000_s13513" name="Document" r:id="rId4" imgW="6613928" imgH="8336161" progId="Word.Document.12">
                  <p:embed/>
                </p:oleObj>
              </mc:Choice>
              <mc:Fallback>
                <p:oleObj name="Document" r:id="rId4" imgW="6613928" imgH="8336161" progId="Word.Document.12">
                  <p:embed/>
                  <p:pic>
                    <p:nvPicPr>
                      <p:cNvPr id="0" name=""/>
                      <p:cNvPicPr/>
                      <p:nvPr/>
                    </p:nvPicPr>
                    <p:blipFill>
                      <a:blip r:embed="rId5"/>
                      <a:stretch>
                        <a:fillRect/>
                      </a:stretch>
                    </p:blipFill>
                    <p:spPr>
                      <a:xfrm>
                        <a:off x="2133600" y="381000"/>
                        <a:ext cx="4876800" cy="6142038"/>
                      </a:xfrm>
                      <a:prstGeom prst="rect">
                        <a:avLst/>
                      </a:prstGeom>
                    </p:spPr>
                  </p:pic>
                </p:oleObj>
              </mc:Fallback>
            </mc:AlternateContent>
          </a:graphicData>
        </a:graphic>
      </p:graphicFrame>
    </p:spTree>
    <p:extLst>
      <p:ext uri="{BB962C8B-B14F-4D97-AF65-F5344CB8AC3E}">
        <p14:creationId xmlns:p14="http://schemas.microsoft.com/office/powerpoint/2010/main" val="27976456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52474744"/>
              </p:ext>
            </p:extLst>
          </p:nvPr>
        </p:nvGraphicFramePr>
        <p:xfrm>
          <a:off x="914400" y="914400"/>
          <a:ext cx="7294562" cy="5562600"/>
        </p:xfrm>
        <a:graphic>
          <a:graphicData uri="http://schemas.openxmlformats.org/presentationml/2006/ole">
            <mc:AlternateContent xmlns:mc="http://schemas.openxmlformats.org/markup-compatibility/2006">
              <mc:Choice xmlns:v="urn:schemas-microsoft-com:vml" Requires="v">
                <p:oleObj spid="_x0000_s10487" name="Document" r:id="rId4" imgW="6607463" imgH="5038138" progId="Word.Document.12">
                  <p:embed/>
                </p:oleObj>
              </mc:Choice>
              <mc:Fallback>
                <p:oleObj name="Document" r:id="rId4" imgW="6607463" imgH="5038138" progId="Word.Document.12">
                  <p:embed/>
                  <p:pic>
                    <p:nvPicPr>
                      <p:cNvPr id="0" name=""/>
                      <p:cNvPicPr/>
                      <p:nvPr/>
                    </p:nvPicPr>
                    <p:blipFill>
                      <a:blip r:embed="rId5"/>
                      <a:stretch>
                        <a:fillRect/>
                      </a:stretch>
                    </p:blipFill>
                    <p:spPr>
                      <a:xfrm>
                        <a:off x="914400" y="914400"/>
                        <a:ext cx="7294562" cy="5562600"/>
                      </a:xfrm>
                      <a:prstGeom prst="rect">
                        <a:avLst/>
                      </a:prstGeom>
                    </p:spPr>
                  </p:pic>
                </p:oleObj>
              </mc:Fallback>
            </mc:AlternateContent>
          </a:graphicData>
        </a:graphic>
      </p:graphicFrame>
    </p:spTree>
    <p:extLst>
      <p:ext uri="{BB962C8B-B14F-4D97-AF65-F5344CB8AC3E}">
        <p14:creationId xmlns:p14="http://schemas.microsoft.com/office/powerpoint/2010/main" val="2441269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401880233"/>
              </p:ext>
            </p:extLst>
          </p:nvPr>
        </p:nvGraphicFramePr>
        <p:xfrm>
          <a:off x="1981200" y="228600"/>
          <a:ext cx="5146675" cy="6487759"/>
        </p:xfrm>
        <a:graphic>
          <a:graphicData uri="http://schemas.openxmlformats.org/presentationml/2006/ole">
            <mc:AlternateContent xmlns:mc="http://schemas.openxmlformats.org/markup-compatibility/2006">
              <mc:Choice xmlns:v="urn:schemas-microsoft-com:vml" Requires="v">
                <p:oleObj spid="_x0000_s14536" name="Document" r:id="rId4" imgW="6613928" imgH="8336161" progId="Word.Document.12">
                  <p:embed/>
                </p:oleObj>
              </mc:Choice>
              <mc:Fallback>
                <p:oleObj name="Document" r:id="rId4" imgW="6613928" imgH="8336161" progId="Word.Document.12">
                  <p:embed/>
                  <p:pic>
                    <p:nvPicPr>
                      <p:cNvPr id="0" name=""/>
                      <p:cNvPicPr/>
                      <p:nvPr/>
                    </p:nvPicPr>
                    <p:blipFill>
                      <a:blip r:embed="rId5"/>
                      <a:stretch>
                        <a:fillRect/>
                      </a:stretch>
                    </p:blipFill>
                    <p:spPr>
                      <a:xfrm>
                        <a:off x="1981200" y="228600"/>
                        <a:ext cx="5146675" cy="6487759"/>
                      </a:xfrm>
                      <a:prstGeom prst="rect">
                        <a:avLst/>
                      </a:prstGeom>
                    </p:spPr>
                  </p:pic>
                </p:oleObj>
              </mc:Fallback>
            </mc:AlternateContent>
          </a:graphicData>
        </a:graphic>
      </p:graphicFrame>
    </p:spTree>
    <p:extLst>
      <p:ext uri="{BB962C8B-B14F-4D97-AF65-F5344CB8AC3E}">
        <p14:creationId xmlns:p14="http://schemas.microsoft.com/office/powerpoint/2010/main" val="3946710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444793851"/>
              </p:ext>
            </p:extLst>
          </p:nvPr>
        </p:nvGraphicFramePr>
        <p:xfrm>
          <a:off x="457200" y="1066800"/>
          <a:ext cx="8148637" cy="4800600"/>
        </p:xfrm>
        <a:graphic>
          <a:graphicData uri="http://schemas.openxmlformats.org/presentationml/2006/ole">
            <mc:AlternateContent xmlns:mc="http://schemas.openxmlformats.org/markup-compatibility/2006">
              <mc:Choice xmlns:v="urn:schemas-microsoft-com:vml" Requires="v">
                <p:oleObj spid="_x0000_s9464" name="Document" r:id="rId4" imgW="6607463" imgH="3892077" progId="Word.Document.12">
                  <p:embed/>
                </p:oleObj>
              </mc:Choice>
              <mc:Fallback>
                <p:oleObj name="Document" r:id="rId4" imgW="6607463" imgH="3892077" progId="Word.Document.12">
                  <p:embed/>
                  <p:pic>
                    <p:nvPicPr>
                      <p:cNvPr id="0" name=""/>
                      <p:cNvPicPr/>
                      <p:nvPr/>
                    </p:nvPicPr>
                    <p:blipFill>
                      <a:blip r:embed="rId5"/>
                      <a:stretch>
                        <a:fillRect/>
                      </a:stretch>
                    </p:blipFill>
                    <p:spPr>
                      <a:xfrm>
                        <a:off x="457200" y="1066800"/>
                        <a:ext cx="8148637" cy="4800600"/>
                      </a:xfrm>
                      <a:prstGeom prst="rect">
                        <a:avLst/>
                      </a:prstGeom>
                    </p:spPr>
                  </p:pic>
                </p:oleObj>
              </mc:Fallback>
            </mc:AlternateContent>
          </a:graphicData>
        </a:graphic>
      </p:graphicFrame>
    </p:spTree>
    <p:extLst>
      <p:ext uri="{BB962C8B-B14F-4D97-AF65-F5344CB8AC3E}">
        <p14:creationId xmlns:p14="http://schemas.microsoft.com/office/powerpoint/2010/main" val="2541699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600" b="1" smtClean="0">
                <a:solidFill>
                  <a:schemeClr val="tx1"/>
                </a:solidFill>
                <a:latin typeface="Times New Roman" panose="02020603050405020304" pitchFamily="18" charset="0"/>
                <a:cs typeface="Times New Roman" panose="02020603050405020304" pitchFamily="18" charset="0"/>
              </a:rPr>
              <a:t>Một số lưu ý trong quá trình giao nhận tài liệu BMNN</a:t>
            </a:r>
            <a:endParaRPr lang="en-US" sz="2600" b="1">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smtClean="0">
                <a:latin typeface="Times New Roman" panose="02020603050405020304" pitchFamily="18" charset="0"/>
                <a:cs typeface="Times New Roman" panose="02020603050405020304" pitchFamily="18" charset="0"/>
              </a:rPr>
              <a:t>- Trường hợp giao, nhận văn bản không mật gửi kèm theo văn bản mật: vào sổ đầy đủ cả văn bản thường và văn bản mật (ghi rõ số văn bản, ký hiệu, độ mật); khi nhận phải đối chiếu đầy đủ mới ký nhận.</a:t>
            </a:r>
          </a:p>
          <a:p>
            <a:pPr marL="0" indent="0">
              <a:buNone/>
            </a:pPr>
            <a:r>
              <a:rPr lang="en-US" sz="2800" smtClean="0">
                <a:latin typeface="Times New Roman" panose="02020603050405020304" pitchFamily="18" charset="0"/>
                <a:cs typeface="Times New Roman" panose="02020603050405020304" pitchFamily="18" charset="0"/>
              </a:rPr>
              <a:t>- Trường </a:t>
            </a:r>
            <a:r>
              <a:rPr lang="en-US" sz="2800" smtClean="0">
                <a:latin typeface="Times New Roman" panose="02020603050405020304" pitchFamily="18" charset="0"/>
                <a:cs typeface="Times New Roman" panose="02020603050405020304" pitchFamily="18" charset="0"/>
              </a:rPr>
              <a:t>hợp giao nhận 01 văn bản mật gửi kèm theo nhiều văn bản mật khác: vào sổ đầy đủ các văn bản mật được gửi kèm (ghi rõ số văn bản, ký hiệu, độ mật từng văn bản</a:t>
            </a:r>
            <a:r>
              <a:rPr lang="en-US" sz="2800" smtClean="0">
                <a:latin typeface="Times New Roman" panose="02020603050405020304" pitchFamily="18" charset="0"/>
                <a:cs typeface="Times New Roman" panose="02020603050405020304" pitchFamily="18" charset="0"/>
              </a:rPr>
              <a:t>).</a:t>
            </a:r>
          </a:p>
          <a:p>
            <a:pPr marL="0" indent="0">
              <a:buNone/>
            </a:pPr>
            <a:endParaRPr lang="en-US" smtClean="0">
              <a:latin typeface="Times New Roman" panose="02020603050405020304" pitchFamily="18" charset="0"/>
              <a:cs typeface="Times New Roman" panose="02020603050405020304" pitchFamily="18" charset="0"/>
            </a:endParaRPr>
          </a:p>
          <a:p>
            <a:pPr marL="0" indent="0">
              <a:buNone/>
            </a:pP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3252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2400">
                <a:latin typeface="Times New Roman" panose="02020603050405020304" pitchFamily="18" charset="0"/>
                <a:cs typeface="Times New Roman" panose="02020603050405020304" pitchFamily="18" charset="0"/>
              </a:rPr>
              <a:t>- Việc xử lý số đi của tài liệu BMNN giữa quy định của pháp luật về bảo vệ BMNN và Quy định số 693-QĐ/VPTW ngày 15/12/2021 của Văn phòng TƯ Đảng.</a:t>
            </a:r>
          </a:p>
          <a:p>
            <a:pPr marL="0" indent="0" algn="just">
              <a:buNone/>
            </a:pPr>
            <a:r>
              <a:rPr lang="en-US" sz="2400">
                <a:latin typeface="Times New Roman" panose="02020603050405020304" pitchFamily="18" charset="0"/>
                <a:cs typeface="Times New Roman" panose="02020603050405020304" pitchFamily="18" charset="0"/>
              </a:rPr>
              <a:t>Điều 10: số văn bản mật ghi liên tục với số văn bản không mật cùng thể loại. Văn bản mật đi được mở sổ đăng ký và quản lý riêng theo quy định của cơ quan có thẩm quyền về bảo vệ BMNN</a:t>
            </a:r>
            <a:r>
              <a:rPr lang="en-US" sz="2400">
                <a:latin typeface="Times New Roman" panose="02020603050405020304" pitchFamily="18" charset="0"/>
                <a:cs typeface="Times New Roman" panose="02020603050405020304" pitchFamily="18" charset="0"/>
              </a:rPr>
              <a:t>. </a:t>
            </a:r>
            <a:endParaRPr lang="en-US" sz="2400" smtClean="0">
              <a:latin typeface="Times New Roman" panose="02020603050405020304" pitchFamily="18" charset="0"/>
              <a:cs typeface="Times New Roman" panose="02020603050405020304" pitchFamily="18" charset="0"/>
            </a:endParaRPr>
          </a:p>
          <a:p>
            <a:pPr marL="0" indent="0" algn="just">
              <a:buNone/>
            </a:pPr>
            <a:r>
              <a:rPr lang="en-US" sz="2400" smtClean="0">
                <a:latin typeface="Times New Roman" panose="02020603050405020304" pitchFamily="18" charset="0"/>
                <a:cs typeface="Times New Roman" panose="02020603050405020304" pitchFamily="18" charset="0"/>
              </a:rPr>
              <a:t>Quy </a:t>
            </a:r>
            <a:r>
              <a:rPr lang="en-US" sz="2400">
                <a:latin typeface="Times New Roman" panose="02020603050405020304" pitchFamily="18" charset="0"/>
                <a:cs typeface="Times New Roman" panose="02020603050405020304" pitchFamily="18" charset="0"/>
              </a:rPr>
              <a:t>định này không mâu thuẫn với pháp luật bảo vệ BMNN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355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marL="0" indent="0" algn="just">
              <a:buNone/>
            </a:pPr>
            <a:r>
              <a:rPr lang="en-US" sz="2400" b="1" smtClean="0">
                <a:latin typeface="Times New Roman" pitchFamily="18" charset="0"/>
                <a:cs typeface="Times New Roman" pitchFamily="18" charset="0"/>
              </a:rPr>
              <a:t>7. </a:t>
            </a:r>
            <a:r>
              <a:rPr lang="en-US" sz="2400" b="1" dirty="0" err="1">
                <a:latin typeface="Times New Roman" pitchFamily="18" charset="0"/>
                <a:cs typeface="Times New Roman" pitchFamily="18" charset="0"/>
              </a:rPr>
              <a:t>Mang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chứa</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ra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khỏi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lưu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giữ</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Điều</a:t>
            </a:r>
            <a:r>
              <a:rPr lang="en-US" sz="2400" b="1">
                <a:latin typeface="Times New Roman" pitchFamily="18" charset="0"/>
                <a:cs typeface="Times New Roman" pitchFamily="18" charset="0"/>
              </a:rPr>
              <a:t> 14 Luật Bảo vệ BMNN và Điều 5 </a:t>
            </a:r>
            <a:r>
              <a:rPr lang="en-US" sz="2400" b="1" smtClean="0">
                <a:latin typeface="Times New Roman" pitchFamily="18" charset="0"/>
                <a:cs typeface="Times New Roman" pitchFamily="18" charset="0"/>
              </a:rPr>
              <a:t>Nghị </a:t>
            </a:r>
            <a:r>
              <a:rPr lang="en-US" sz="2400" b="1">
                <a:latin typeface="Times New Roman" pitchFamily="18" charset="0"/>
                <a:cs typeface="Times New Roman" pitchFamily="18" charset="0"/>
              </a:rPr>
              <a:t>định </a:t>
            </a:r>
            <a:r>
              <a:rPr lang="en-US" sz="2400" b="1" smtClean="0">
                <a:latin typeface="Times New Roman" pitchFamily="18" charset="0"/>
                <a:cs typeface="Times New Roman" pitchFamily="18" charset="0"/>
              </a:rPr>
              <a:t>26)</a:t>
            </a:r>
            <a:endParaRPr lang="en-US" sz="2400" b="1" dirty="0" smtClean="0">
              <a:latin typeface="Times New Roman" pitchFamily="18" charset="0"/>
              <a:cs typeface="Times New Roman" pitchFamily="18" charset="0"/>
            </a:endParaRPr>
          </a:p>
          <a:p>
            <a:pPr marL="0" indent="0" algn="just">
              <a:buNone/>
            </a:pPr>
            <a:r>
              <a:rPr lang="en-US" sz="2400" b="1"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mang </a:t>
            </a:r>
            <a:r>
              <a:rPr lang="vi-VN" sz="2400" dirty="0">
                <a:latin typeface="Times New Roman" pitchFamily="18" charset="0"/>
                <a:cs typeface="Times New Roman" pitchFamily="18" charset="0"/>
              </a:rPr>
              <a:t>tài liệu, vật chứa bí mật nhà nước ra khỏi nơi lưu giữ để phục vụ công tác ở trong </a:t>
            </a:r>
            <a:r>
              <a:rPr lang="vi-VN" sz="2400" dirty="0"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người </a:t>
            </a:r>
            <a:r>
              <a:rPr lang="vi-VN" sz="2400" dirty="0">
                <a:latin typeface="Times New Roman" pitchFamily="18" charset="0"/>
                <a:cs typeface="Times New Roman" pitchFamily="18" charset="0"/>
              </a:rPr>
              <a:t>đứng đầu hoặc cấp phó được ủy quyền của người đứng đầu cơ quan, tổ chức trực tiếp quản lý bí mật nhà nước cho phép</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n</a:t>
            </a:r>
            <a:r>
              <a:rPr lang="vi-VN" sz="2400" dirty="0" smtClean="0">
                <a:latin typeface="Times New Roman" pitchFamily="18" charset="0"/>
                <a:cs typeface="Times New Roman" pitchFamily="18" charset="0"/>
              </a:rPr>
              <a:t>gười </a:t>
            </a:r>
            <a:r>
              <a:rPr lang="vi-VN" sz="2400" dirty="0">
                <a:latin typeface="Times New Roman" pitchFamily="18" charset="0"/>
                <a:cs typeface="Times New Roman" pitchFamily="18" charset="0"/>
              </a:rPr>
              <a:t>có thẩm quyền quy định tại các điểm a, b, c, d, đ, g, h, i, k và l khoản 1 Điều 11 của Luật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vi-VN" sz="2400" dirty="0" smtClean="0">
                <a:latin typeface="Times New Roman" pitchFamily="18" charset="0"/>
                <a:cs typeface="Times New Roman" pitchFamily="18" charset="0"/>
              </a:rPr>
              <a:t>hoặc </a:t>
            </a:r>
            <a:r>
              <a:rPr lang="vi-VN" sz="2400" dirty="0">
                <a:latin typeface="Times New Roman" pitchFamily="18" charset="0"/>
                <a:cs typeface="Times New Roman" pitchFamily="18" charset="0"/>
              </a:rPr>
              <a:t>cấp phó được ủy quyền cho phép và phải báo cáo Trưởng đoàn công tác.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7156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marL="0" indent="0" algn="just">
              <a:spcAft>
                <a:spcPts val="600"/>
              </a:spcAft>
              <a:buNone/>
            </a:pP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Chương</a:t>
            </a:r>
            <a:r>
              <a:rPr lang="en-US" sz="2400" dirty="0" smtClean="0">
                <a:latin typeface="Times New Roman" pitchFamily="18" charset="0"/>
                <a:cs typeface="Times New Roman" pitchFamily="18" charset="0"/>
              </a:rPr>
              <a:t>, 28 </a:t>
            </a:r>
            <a:r>
              <a:rPr lang="en-US" sz="2400" dirty="0" err="1" smtClean="0">
                <a:latin typeface="Times New Roman" pitchFamily="18" charset="0"/>
                <a:cs typeface="Times New Roman" pitchFamily="18" charset="0"/>
              </a:rPr>
              <a:t>điều</a:t>
            </a:r>
            <a:endParaRPr lang="en-US" sz="2400" dirty="0" smtClean="0">
              <a:latin typeface="Times New Roman" pitchFamily="18" charset="0"/>
              <a:cs typeface="Times New Roman" pitchFamily="18" charset="0"/>
            </a:endParaRPr>
          </a:p>
          <a:p>
            <a:pPr marL="0" indent="0" algn="just">
              <a:spcAft>
                <a:spcPts val="600"/>
              </a:spcAf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I. </a:t>
            </a:r>
            <a:r>
              <a:rPr lang="en-US" sz="2400" b="1" i="1" dirty="0" err="1">
                <a:latin typeface="Times New Roman" pitchFamily="18" charset="0"/>
                <a:cs typeface="Times New Roman" pitchFamily="18" charset="0"/>
              </a:rPr>
              <a:t>Những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định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chun</a:t>
            </a:r>
            <a:r>
              <a:rPr lang="vi-VN" sz="2400" b="1" i="1" dirty="0">
                <a:latin typeface="Times New Roman" pitchFamily="18" charset="0"/>
                <a:cs typeface="Times New Roman" pitchFamily="18" charset="0"/>
              </a:rPr>
              <a:t>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06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spcAft>
                <a:spcPts val="600"/>
              </a:spcAft>
              <a:buNone/>
            </a:pPr>
            <a:r>
              <a:rPr lang="en-US" sz="2400" b="1" i="1" dirty="0" err="1" smtClean="0">
                <a:latin typeface="Times New Roman" pitchFamily="18" charset="0"/>
                <a:cs typeface="Times New Roman" pitchFamily="18" charset="0"/>
              </a:rPr>
              <a:t>Chương</a:t>
            </a:r>
            <a:r>
              <a:rPr lang="en-US" sz="2400" b="1" i="1" dirty="0" smtClean="0">
                <a:latin typeface="Times New Roman" pitchFamily="18" charset="0"/>
                <a:cs typeface="Times New Roman" pitchFamily="18" charset="0"/>
              </a:rPr>
              <a:t> </a:t>
            </a:r>
            <a:r>
              <a:rPr lang="en-US" sz="2400" b="1" i="1" dirty="0">
                <a:latin typeface="Times New Roman" pitchFamily="18" charset="0"/>
                <a:cs typeface="Times New Roman" pitchFamily="18" charset="0"/>
              </a:rPr>
              <a:t>II. </a:t>
            </a:r>
            <a:r>
              <a:rPr lang="en-US" sz="2400" b="1" i="1" dirty="0" err="1">
                <a:latin typeface="Times New Roman" pitchFamily="18" charset="0"/>
                <a:cs typeface="Times New Roman" pitchFamily="18" charset="0"/>
              </a:rPr>
              <a:t>Phạm</a:t>
            </a:r>
            <a:r>
              <a:rPr lang="en-US" sz="2400" b="1" i="1" dirty="0">
                <a:latin typeface="Times New Roman" pitchFamily="18" charset="0"/>
                <a:cs typeface="Times New Roman" pitchFamily="18" charset="0"/>
              </a:rPr>
              <a:t> vi, </a:t>
            </a:r>
            <a:r>
              <a:rPr lang="en-US" sz="2400" b="1" i="1" dirty="0" err="1">
                <a:latin typeface="Times New Roman" pitchFamily="18" charset="0"/>
                <a:cs typeface="Times New Roman" pitchFamily="18" charset="0"/>
              </a:rPr>
              <a:t>phân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loại</a:t>
            </a:r>
            <a:r>
              <a:rPr lang="en-US" sz="2400" b="1" i="1" dirty="0">
                <a:latin typeface="Times New Roman" pitchFamily="18" charset="0"/>
                <a:cs typeface="Times New Roman" pitchFamily="18" charset="0"/>
              </a:rPr>
              <a:t>, ban </a:t>
            </a:r>
            <a:r>
              <a:rPr lang="en-US" sz="2400" b="1" i="1" dirty="0" err="1">
                <a:latin typeface="Times New Roman" pitchFamily="18" charset="0"/>
                <a:cs typeface="Times New Roman" pitchFamily="18" charset="0"/>
              </a:rPr>
              <a:t>hành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danh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mục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7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9),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786490073"/>
      </p:ext>
    </p:extLst>
  </p:cSld>
  <p:clrMapOvr>
    <a:masterClrMapping/>
  </p:clrMapOvr>
  <p:transition spd="slow">
    <p:pull/>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tự</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thủ</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tục</a:t>
            </a:r>
            <a:r>
              <a:rPr lang="en-US" sz="2400" b="1" i="1"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Người </a:t>
            </a:r>
            <a:r>
              <a:rPr lang="vi-VN" sz="2400" dirty="0">
                <a:latin typeface="Times New Roman" pitchFamily="18" charset="0"/>
                <a:cs typeface="Times New Roman" pitchFamily="18" charset="0"/>
              </a:rPr>
              <a:t>mang tài liệu, vật chứa </a:t>
            </a:r>
            <a:r>
              <a:rPr lang="en-US" sz="2400" dirty="0" smtClean="0">
                <a:latin typeface="Times New Roman" pitchFamily="18" charset="0"/>
                <a:cs typeface="Times New Roman" pitchFamily="18" charset="0"/>
              </a:rPr>
              <a:t>BMNN </a:t>
            </a:r>
            <a:r>
              <a:rPr lang="vi-VN" sz="2400" dirty="0" smtClean="0">
                <a:latin typeface="Times New Roman" pitchFamily="18" charset="0"/>
                <a:cs typeface="Times New Roman" pitchFamily="18" charset="0"/>
              </a:rPr>
              <a:t>ra </a:t>
            </a:r>
            <a:r>
              <a:rPr lang="vi-VN" sz="2400" dirty="0">
                <a:latin typeface="Times New Roman" pitchFamily="18" charset="0"/>
                <a:cs typeface="Times New Roman" pitchFamily="18" charset="0"/>
              </a:rPr>
              <a:t>khỏi nơi lưu giữ phục vụ công tác trong nước, nước ngoài phải có văn bản xin phép người có thẩm </a:t>
            </a:r>
            <a:r>
              <a:rPr lang="vi-VN" sz="2400" dirty="0"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a:t>
            </a:r>
            <a:r>
              <a:rPr lang="en-US" sz="2400" dirty="0" err="1" smtClean="0">
                <a:latin typeface="Times New Roman" pitchFamily="18" charset="0"/>
                <a:cs typeface="Times New Roman" pitchFamily="18" charset="0"/>
              </a:rPr>
              <a:t>hi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Văn bản xin phép </a:t>
            </a:r>
            <a:r>
              <a:rPr lang="vi-VN" sz="2400" dirty="0" smtClean="0">
                <a:latin typeface="Times New Roman" pitchFamily="18" charset="0"/>
                <a:cs typeface="Times New Roman" pitchFamily="18" charset="0"/>
              </a:rPr>
              <a:t>phải </a:t>
            </a:r>
            <a:r>
              <a:rPr lang="vi-VN" sz="2400" dirty="0">
                <a:latin typeface="Times New Roman" pitchFamily="18" charset="0"/>
                <a:cs typeface="Times New Roman" pitchFamily="18" charset="0"/>
              </a:rPr>
              <a:t>nêu </a:t>
            </a:r>
            <a:r>
              <a:rPr lang="vi-VN" sz="2400" dirty="0" smtClean="0">
                <a:latin typeface="Times New Roman" pitchFamily="18" charset="0"/>
                <a:cs typeface="Times New Roman" pitchFamily="18" charset="0"/>
              </a:rPr>
              <a:t>rõ </a:t>
            </a:r>
            <a:r>
              <a:rPr lang="vi-VN" sz="2400" dirty="0">
                <a:latin typeface="Times New Roman" pitchFamily="18" charset="0"/>
                <a:cs typeface="Times New Roman" pitchFamily="18" charset="0"/>
              </a:rPr>
              <a:t>họ, tên, chức vụ, đơn vị công tác;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vi-VN" sz="2400" dirty="0">
                <a:latin typeface="Times New Roman" pitchFamily="18" charset="0"/>
                <a:cs typeface="Times New Roman" pitchFamily="18" charset="0"/>
              </a:rPr>
              <a:t>độ mật của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bí mật nhà nước; mục đích sử dụng; thời gian, địa điểm công tác; biện pháp bảo </a:t>
            </a:r>
            <a:r>
              <a:rPr lang="vi-VN" sz="2400" dirty="0" smtClean="0">
                <a:latin typeface="Times New Roman" pitchFamily="18" charset="0"/>
                <a:cs typeface="Times New Roman" pitchFamily="18" charset="0"/>
              </a:rPr>
              <a:t>vệ </a:t>
            </a:r>
            <a:r>
              <a:rPr lang="vi-VN" sz="2400" dirty="0">
                <a:latin typeface="Times New Roman" pitchFamily="18" charset="0"/>
                <a:cs typeface="Times New Roman" pitchFamily="18" charset="0"/>
              </a:rPr>
              <a:t>bí mật nhà nước</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6466333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marL="0" indent="0" algn="just">
              <a:buNone/>
            </a:pPr>
            <a:r>
              <a:rPr lang="en-US" sz="2400" b="1" smtClean="0">
                <a:latin typeface="Times New Roman" pitchFamily="18" charset="0"/>
                <a:cs typeface="Times New Roman" pitchFamily="18" charset="0"/>
              </a:rPr>
              <a:t>8. </a:t>
            </a:r>
            <a:r>
              <a:rPr lang="vi-VN" sz="2400" b="1" dirty="0">
                <a:latin typeface="Times New Roman" pitchFamily="18" charset="0"/>
                <a:cs typeface="Times New Roman" pitchFamily="18" charset="0"/>
              </a:rPr>
              <a:t>Cung c</a:t>
            </a:r>
            <a:r>
              <a:rPr lang="en-US" sz="2400" b="1" dirty="0">
                <a:latin typeface="Times New Roman" pitchFamily="18" charset="0"/>
                <a:cs typeface="Times New Roman" pitchFamily="18" charset="0"/>
              </a:rPr>
              <a:t>ấ</a:t>
            </a:r>
            <a:r>
              <a:rPr lang="vi-VN" sz="2400" b="1" dirty="0" smtClean="0">
                <a:latin typeface="Times New Roman" pitchFamily="18" charset="0"/>
                <a:cs typeface="Times New Roman" pitchFamily="18" charset="0"/>
              </a:rPr>
              <a:t>p</a:t>
            </a:r>
            <a:r>
              <a:rPr lang="en-US" sz="2400" b="1" dirty="0" smtClean="0">
                <a:latin typeface="Times New Roman" pitchFamily="18" charset="0"/>
                <a:cs typeface="Times New Roman" pitchFamily="18" charset="0"/>
              </a:rPr>
              <a:t>,</a:t>
            </a:r>
            <a:r>
              <a:rPr lang="vi-VN" sz="2400" b="1" dirty="0" smtClean="0">
                <a:latin typeface="Times New Roman" pitchFamily="18" charset="0"/>
                <a:cs typeface="Times New Roman" pitchFamily="18" charset="0"/>
              </a:rPr>
              <a:t> </a:t>
            </a:r>
            <a:r>
              <a:rPr lang="vi-VN" sz="2400" b="1" dirty="0">
                <a:latin typeface="Times New Roman" pitchFamily="18" charset="0"/>
                <a:cs typeface="Times New Roman" pitchFamily="18" charset="0"/>
              </a:rPr>
              <a:t>chuy</a:t>
            </a:r>
            <a:r>
              <a:rPr lang="en-US" sz="2400" b="1" dirty="0">
                <a:latin typeface="Times New Roman" pitchFamily="18" charset="0"/>
                <a:cs typeface="Times New Roman" pitchFamily="18" charset="0"/>
              </a:rPr>
              <a:t>ể</a:t>
            </a:r>
            <a:r>
              <a:rPr lang="vi-VN" sz="2400" b="1" dirty="0">
                <a:latin typeface="Times New Roman" pitchFamily="18" charset="0"/>
                <a:cs typeface="Times New Roman" pitchFamily="18" charset="0"/>
              </a:rPr>
              <a:t>n giao BMNN cho cơ quan, t</a:t>
            </a:r>
            <a:r>
              <a:rPr lang="en-US" sz="2400" b="1" dirty="0">
                <a:latin typeface="Times New Roman" pitchFamily="18" charset="0"/>
                <a:cs typeface="Times New Roman" pitchFamily="18" charset="0"/>
              </a:rPr>
              <a:t>ổ</a:t>
            </a:r>
            <a:r>
              <a:rPr lang="vi-VN" sz="2400" b="1" dirty="0">
                <a:latin typeface="Times New Roman" pitchFamily="18" charset="0"/>
                <a:cs typeface="Times New Roman" pitchFamily="18" charset="0"/>
              </a:rPr>
              <a:t> ch</a:t>
            </a:r>
            <a:r>
              <a:rPr lang="en-US" sz="2400" b="1" dirty="0" err="1">
                <a:latin typeface="Times New Roman" pitchFamily="18" charset="0"/>
                <a:cs typeface="Times New Roman" pitchFamily="18" charset="0"/>
              </a:rPr>
              <a:t>ức</a:t>
            </a:r>
            <a:r>
              <a:rPr lang="vi-VN" sz="2400" b="1" dirty="0">
                <a:latin typeface="Times New Roman" pitchFamily="18" charset="0"/>
                <a:cs typeface="Times New Roman" pitchFamily="18" charset="0"/>
              </a:rPr>
              <a:t>, ngư</a:t>
            </a:r>
            <a:r>
              <a:rPr lang="en-US" sz="2400" b="1" dirty="0">
                <a:latin typeface="Times New Roman" pitchFamily="18" charset="0"/>
                <a:cs typeface="Times New Roman" pitchFamily="18" charset="0"/>
              </a:rPr>
              <a:t>ờ</a:t>
            </a:r>
            <a:r>
              <a:rPr lang="vi-VN" sz="2400" b="1" dirty="0">
                <a:latin typeface="Times New Roman" pitchFamily="18" charset="0"/>
                <a:cs typeface="Times New Roman" pitchFamily="18" charset="0"/>
              </a:rPr>
              <a:t>i Vi</a:t>
            </a:r>
            <a:r>
              <a:rPr lang="en-US" sz="2400" b="1" dirty="0" err="1">
                <a:latin typeface="Times New Roman" pitchFamily="18" charset="0"/>
                <a:cs typeface="Times New Roman" pitchFamily="18" charset="0"/>
              </a:rPr>
              <a:t>ệt</a:t>
            </a:r>
            <a:r>
              <a:rPr lang="vi-VN" sz="2400" b="1" dirty="0">
                <a:latin typeface="Times New Roman" pitchFamily="18" charset="0"/>
                <a:cs typeface="Times New Roman" pitchFamily="18" charset="0"/>
              </a:rPr>
              <a:t> Nam đư</a:t>
            </a:r>
            <a:r>
              <a:rPr lang="en-US" sz="2400" b="1" dirty="0" err="1">
                <a:latin typeface="Times New Roman" pitchFamily="18" charset="0"/>
                <a:cs typeface="Times New Roman" pitchFamily="18" charset="0"/>
              </a:rPr>
              <a:t>ợc</a:t>
            </a:r>
            <a:r>
              <a:rPr lang="vi-VN" sz="2400" b="1" dirty="0">
                <a:latin typeface="Times New Roman" pitchFamily="18" charset="0"/>
                <a:cs typeface="Times New Roman" pitchFamily="18" charset="0"/>
              </a:rPr>
              <a:t> giao th</a:t>
            </a:r>
            <a:r>
              <a:rPr lang="en-US" sz="2400" b="1" dirty="0" err="1">
                <a:latin typeface="Times New Roman" pitchFamily="18" charset="0"/>
                <a:cs typeface="Times New Roman" pitchFamily="18" charset="0"/>
              </a:rPr>
              <a:t>ực</a:t>
            </a:r>
            <a:r>
              <a:rPr lang="vi-VN" sz="2400" b="1" dirty="0">
                <a:latin typeface="Times New Roman" pitchFamily="18" charset="0"/>
                <a:cs typeface="Times New Roman" pitchFamily="18" charset="0"/>
              </a:rPr>
              <a:t> hi</a:t>
            </a:r>
            <a:r>
              <a:rPr lang="en-US" sz="2400" b="1" dirty="0" err="1">
                <a:latin typeface="Times New Roman" pitchFamily="18" charset="0"/>
                <a:cs typeface="Times New Roman" pitchFamily="18" charset="0"/>
              </a:rPr>
              <a:t>ện</a:t>
            </a:r>
            <a:r>
              <a:rPr lang="vi-VN" sz="2400" b="1" dirty="0">
                <a:latin typeface="Times New Roman" pitchFamily="18" charset="0"/>
                <a:cs typeface="Times New Roman" pitchFamily="18" charset="0"/>
              </a:rPr>
              <a:t> nhi</a:t>
            </a:r>
            <a:r>
              <a:rPr lang="en-US" sz="2400" b="1" dirty="0" err="1">
                <a:latin typeface="Times New Roman" pitchFamily="18" charset="0"/>
                <a:cs typeface="Times New Roman" pitchFamily="18" charset="0"/>
              </a:rPr>
              <a:t>ệm</a:t>
            </a:r>
            <a:r>
              <a:rPr lang="vi-VN" sz="2400" b="1" dirty="0">
                <a:latin typeface="Times New Roman" pitchFamily="18" charset="0"/>
                <a:cs typeface="Times New Roman" pitchFamily="18" charset="0"/>
              </a:rPr>
              <a:t> vụ liên quan đ</a:t>
            </a:r>
            <a:r>
              <a:rPr lang="en-US" sz="2400" b="1" dirty="0" err="1">
                <a:latin typeface="Times New Roman" pitchFamily="18" charset="0"/>
                <a:cs typeface="Times New Roman" pitchFamily="18" charset="0"/>
              </a:rPr>
              <a:t>ến</a:t>
            </a:r>
            <a:r>
              <a:rPr lang="vi-VN" sz="2400" b="1" dirty="0">
                <a:latin typeface="Times New Roman" pitchFamily="18" charset="0"/>
                <a:cs typeface="Times New Roman" pitchFamily="18" charset="0"/>
              </a:rPr>
              <a:t> tr</a:t>
            </a:r>
            <a:r>
              <a:rPr lang="en-US" sz="2400" b="1" dirty="0" err="1">
                <a:latin typeface="Times New Roman" pitchFamily="18" charset="0"/>
                <a:cs typeface="Times New Roman" pitchFamily="18" charset="0"/>
              </a:rPr>
              <a:t>ực</a:t>
            </a:r>
            <a:r>
              <a:rPr lang="vi-VN" sz="2400" b="1" dirty="0">
                <a:latin typeface="Times New Roman" pitchFamily="18" charset="0"/>
                <a:cs typeface="Times New Roman" pitchFamily="18" charset="0"/>
              </a:rPr>
              <a:t> ti</a:t>
            </a:r>
            <a:r>
              <a:rPr lang="en-US" sz="2400" b="1" dirty="0">
                <a:latin typeface="Times New Roman" pitchFamily="18" charset="0"/>
                <a:cs typeface="Times New Roman" pitchFamily="18" charset="0"/>
              </a:rPr>
              <a:t>ế</a:t>
            </a:r>
            <a:r>
              <a:rPr lang="vi-VN" sz="2400" b="1" dirty="0">
                <a:latin typeface="Times New Roman" pitchFamily="18" charset="0"/>
                <a:cs typeface="Times New Roman" pitchFamily="18" charset="0"/>
              </a:rPr>
              <a:t>p đ</a:t>
            </a:r>
            <a:r>
              <a:rPr lang="en-US" sz="2400" b="1" dirty="0" err="1">
                <a:latin typeface="Times New Roman" pitchFamily="18" charset="0"/>
                <a:cs typeface="Times New Roman" pitchFamily="18" charset="0"/>
              </a:rPr>
              <a:t>ến</a:t>
            </a:r>
            <a:r>
              <a:rPr lang="vi-VN" sz="2400" b="1" dirty="0">
                <a:latin typeface="Times New Roman" pitchFamily="18" charset="0"/>
                <a:cs typeface="Times New Roman" pitchFamily="18" charset="0"/>
              </a:rPr>
              <a:t> BMNN (Đi</a:t>
            </a:r>
            <a:r>
              <a:rPr lang="en-US" sz="2400" b="1" dirty="0">
                <a:latin typeface="Times New Roman" pitchFamily="18" charset="0"/>
                <a:cs typeface="Times New Roman" pitchFamily="18" charset="0"/>
              </a:rPr>
              <a:t>ề</a:t>
            </a:r>
            <a:r>
              <a:rPr lang="vi-VN" sz="2400" b="1" dirty="0">
                <a:latin typeface="Times New Roman" pitchFamily="18" charset="0"/>
                <a:cs typeface="Times New Roman" pitchFamily="18" charset="0"/>
              </a:rPr>
              <a:t>u 15</a:t>
            </a:r>
            <a:r>
              <a:rPr lang="vi-VN"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Thẩm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quyền</a:t>
            </a:r>
            <a:r>
              <a:rPr lang="en-US" sz="2400" b="1" i="1"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BMNN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Bộ trưởng Bộ Quốc phòng, Bộ trưởng Bộ Công an quy định thẩm quyền cung cấp, chuyển giao bí mật nhà nước thuộc phạm vi quản </a:t>
            </a:r>
            <a:r>
              <a:rPr lang="vi-VN" sz="2400" dirty="0"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p>
          <a:p>
            <a:pPr marL="0" indent="0" algn="just">
              <a:buNone/>
            </a:pPr>
            <a:endParaRPr lang="en-US" dirty="0" smtClean="0">
              <a:latin typeface="Constantia" pitchFamily="18" charset="0"/>
            </a:endParaRPr>
          </a:p>
          <a:p>
            <a:pPr marL="0" indent="0" algn="just">
              <a:buNone/>
            </a:pPr>
            <a:endParaRPr lang="en-US" dirty="0"/>
          </a:p>
        </p:txBody>
      </p:sp>
    </p:spTree>
    <p:extLst>
      <p:ext uri="{BB962C8B-B14F-4D97-AF65-F5344CB8AC3E}">
        <p14:creationId xmlns:p14="http://schemas.microsoft.com/office/powerpoint/2010/main" val="1571898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92500"/>
          </a:bodyPr>
          <a:lstStyle/>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Trình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tự</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thủ</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tục</a:t>
            </a:r>
            <a:r>
              <a:rPr lang="en-US" b="1" i="1"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Cơ </a:t>
            </a:r>
            <a:r>
              <a:rPr lang="vi-VN" dirty="0">
                <a:latin typeface="Times New Roman" pitchFamily="18" charset="0"/>
                <a:cs typeface="Times New Roman" pitchFamily="18" charset="0"/>
              </a:rPr>
              <a:t>quan, tổ chức và người Việt Nam được giao thực hiện nhiệm vụ liên quan trực tiếp đến bí mật nhà nước </a:t>
            </a:r>
            <a:r>
              <a:rPr lang="vi-VN" dirty="0" smtClean="0">
                <a:latin typeface="Times New Roman" pitchFamily="18" charset="0"/>
                <a:cs typeface="Times New Roman" pitchFamily="18" charset="0"/>
              </a:rPr>
              <a:t>đề </a:t>
            </a:r>
            <a:r>
              <a:rPr lang="vi-VN" dirty="0">
                <a:latin typeface="Times New Roman" pitchFamily="18" charset="0"/>
                <a:cs typeface="Times New Roman" pitchFamily="18" charset="0"/>
              </a:rPr>
              <a:t>nghị cung cấp, chuyển giao bí mật nhà </a:t>
            </a:r>
            <a:r>
              <a:rPr lang="vi-VN" dirty="0"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17 </a:t>
            </a: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24 </a:t>
            </a:r>
            <a:r>
              <a:rPr lang="en-US" dirty="0" err="1" smtClean="0">
                <a:latin typeface="Times New Roman" pitchFamily="18" charset="0"/>
                <a:cs typeface="Times New Roman" pitchFamily="18" charset="0"/>
              </a:rPr>
              <a:t>gửi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Văn </a:t>
            </a:r>
            <a:r>
              <a:rPr lang="vi-VN" dirty="0">
                <a:latin typeface="Times New Roman" pitchFamily="18" charset="0"/>
                <a:cs typeface="Times New Roman" pitchFamily="18" charset="0"/>
              </a:rPr>
              <a:t>bản đề nghị phải ghi rõ tên cơ quan, tổ </a:t>
            </a:r>
            <a:r>
              <a:rPr lang="vi-VN" dirty="0" smtClean="0">
                <a:latin typeface="Times New Roman" pitchFamily="18" charset="0"/>
                <a:cs typeface="Times New Roman" pitchFamily="18" charset="0"/>
              </a:rPr>
              <a:t>chức; </a:t>
            </a:r>
            <a:r>
              <a:rPr lang="vi-VN" dirty="0">
                <a:latin typeface="Times New Roman" pitchFamily="18" charset="0"/>
                <a:cs typeface="Times New Roman" pitchFamily="18" charset="0"/>
              </a:rPr>
              <a:t>người đại diện cơ quan, tổ </a:t>
            </a:r>
            <a:r>
              <a:rPr lang="vi-VN" dirty="0" smtClean="0">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it-IT" dirty="0">
                <a:latin typeface="Times New Roman" pitchFamily="18" charset="0"/>
                <a:cs typeface="Times New Roman" pitchFamily="18" charset="0"/>
              </a:rPr>
              <a:t> Chứng minh nhân dân, Hộ chiếu, Chứng minh Công an nhân dân hoặc số giấy chứng minh do Quân đội nhân dân cấp</a:t>
            </a:r>
            <a:r>
              <a:rPr lang="vi-VN" dirty="0">
                <a:latin typeface="Times New Roman" pitchFamily="18" charset="0"/>
                <a:cs typeface="Times New Roman" pitchFamily="18" charset="0"/>
              </a:rPr>
              <a:t>; địa chỉ liên lạc; vị trí công </a:t>
            </a:r>
            <a:r>
              <a:rPr lang="vi-VN" dirty="0" smtClean="0">
                <a:latin typeface="Times New Roman" pitchFamily="18" charset="0"/>
                <a:cs typeface="Times New Roman" pitchFamily="18" charset="0"/>
              </a:rPr>
              <a:t>tác</a:t>
            </a:r>
            <a:r>
              <a:rPr lang="en-US"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bí mật nhà nước đề nghị cung cấp, chuyển giao; mục đích sử dụng và cam kết bảo vệ bí mật nhà nước.</a:t>
            </a:r>
            <a:endParaRPr lang="en-US"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Trường </a:t>
            </a:r>
            <a:r>
              <a:rPr lang="vi-VN" dirty="0">
                <a:latin typeface="Times New Roman" pitchFamily="18" charset="0"/>
                <a:cs typeface="Times New Roman" pitchFamily="18" charset="0"/>
              </a:rPr>
              <a:t>hợp từ chối cung cấp, chuyển giao bí mật nhà nước, người có thẩm quyền quyết định việc cung cấp, chuyển giao bí mật nhà nước phải trả lời bằng văn bản và nêu rõ lý do.</a:t>
            </a:r>
            <a:endParaRPr lang="en-US" dirty="0">
              <a:latin typeface="Times New Roman" pitchFamily="18" charset="0"/>
              <a:cs typeface="Times New Roman" pitchFamily="18" charset="0"/>
            </a:endParaRPr>
          </a:p>
          <a:p>
            <a:pPr marL="0" indent="0" algn="just">
              <a:buNone/>
            </a:pPr>
            <a:endParaRPr lang="en-US" b="1" i="1" dirty="0"/>
          </a:p>
        </p:txBody>
      </p:sp>
    </p:spTree>
    <p:extLst>
      <p:ext uri="{BB962C8B-B14F-4D97-AF65-F5344CB8AC3E}">
        <p14:creationId xmlns:p14="http://schemas.microsoft.com/office/powerpoint/2010/main" val="17846455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0" indent="0" algn="just">
              <a:buNone/>
            </a:pPr>
            <a:r>
              <a:rPr lang="en-US" sz="2400" b="1" smtClean="0">
                <a:latin typeface="Times New Roman" panose="02020603050405020304" pitchFamily="18" charset="0"/>
                <a:cs typeface="Times New Roman" pitchFamily="18" charset="0"/>
              </a:rPr>
              <a:t>9. </a:t>
            </a:r>
            <a:r>
              <a:rPr lang="en-US" sz="2400" b="1" dirty="0" err="1">
                <a:latin typeface="Times New Roman" pitchFamily="18" charset="0"/>
                <a:cs typeface="Times New Roman" pitchFamily="18" charset="0"/>
              </a:rPr>
              <a:t>Cung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chuyển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giao</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cho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tổ</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chức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ngoài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16)</a:t>
            </a:r>
            <a:endParaRPr lang="en-US" sz="2400" dirty="0">
              <a:latin typeface="Times New Roman" pitchFamily="18" charset="0"/>
              <a:cs typeface="Times New Roman" pitchFamily="18" charset="0"/>
            </a:endParaRPr>
          </a:p>
          <a:p>
            <a:pPr marL="0" indent="0" algn="just">
              <a:buNone/>
            </a:pPr>
            <a:r>
              <a:rPr lang="en-US" sz="2400" b="1" i="1" dirty="0" smtClean="0"/>
              <a:t>- </a:t>
            </a:r>
            <a:r>
              <a:rPr lang="en-US" sz="2400" b="1" i="1" dirty="0" err="1" smtClean="0">
                <a:latin typeface="Times New Roman" pitchFamily="18" charset="0"/>
                <a:cs typeface="Times New Roman" pitchFamily="18" charset="0"/>
              </a:rPr>
              <a:t>Thẩm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quyền</a:t>
            </a:r>
            <a:r>
              <a:rPr lang="en-US" sz="2400" b="1" i="1" dirty="0" smtClean="0">
                <a:latin typeface="Times New Roman" pitchFamily="18" charset="0"/>
                <a:cs typeface="Times New Roman" pitchFamily="18" charset="0"/>
              </a:rPr>
              <a:t>:</a:t>
            </a:r>
          </a:p>
          <a:p>
            <a:pPr marL="0" indent="0" algn="just">
              <a:buNone/>
            </a:pPr>
            <a:r>
              <a:rPr lang="en-US" sz="2400" dirty="0" smtClean="0"/>
              <a:t>+ </a:t>
            </a:r>
            <a:r>
              <a:rPr lang="it-IT" sz="2400" dirty="0">
                <a:latin typeface="Times New Roman" pitchFamily="18" charset="0"/>
                <a:cs typeface="Times New Roman" pitchFamily="18" charset="0"/>
              </a:rPr>
              <a:t>Thủ tướng Chính phủ quyết định cung cấp, chuyển giao bí mật nhà nước độ Tuyệt </a:t>
            </a:r>
            <a:r>
              <a:rPr lang="it-IT" sz="2400" dirty="0" smtClean="0">
                <a:latin typeface="Times New Roman" pitchFamily="18" charset="0"/>
                <a:cs typeface="Times New Roman" pitchFamily="18" charset="0"/>
              </a:rPr>
              <a:t>mật.</a:t>
            </a:r>
          </a:p>
          <a:p>
            <a:pPr marL="0" indent="0" algn="just">
              <a:buNone/>
            </a:pPr>
            <a:r>
              <a:rPr lang="it-IT" sz="2400" dirty="0" smtClean="0"/>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cho phép sao, chụp tài liệu, vật chứa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 b, c, d, đ, g, h, i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k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vi-VN" sz="2400" dirty="0">
                <a:latin typeface="Times New Roman" pitchFamily="18" charset="0"/>
                <a:cs typeface="Times New Roman" pitchFamily="18" charset="0"/>
              </a:rPr>
              <a:t>có thẩm quyền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708415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Autofit/>
          </a:bodyPr>
          <a:lstStyle/>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tự</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thủ</a:t>
            </a:r>
            <a:r>
              <a:rPr lang="en-US" sz="2400" b="1" i="1" dirty="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tục</a:t>
            </a:r>
            <a:r>
              <a:rPr lang="en-US" sz="2400" b="1" i="1"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gửi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17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24.</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b="1" i="1" dirty="0">
                <a:latin typeface="Times New Roman" pitchFamily="18" charset="0"/>
                <a:cs typeface="Times New Roman" pitchFamily="18" charset="0"/>
              </a:rPr>
              <a:t> </a:t>
            </a:r>
            <a:r>
              <a:rPr lang="it-IT" sz="2400" dirty="0">
                <a:latin typeface="Times New Roman" pitchFamily="18" charset="0"/>
                <a:cs typeface="Times New Roman" pitchFamily="18" charset="0"/>
              </a:rPr>
              <a:t>Hộ chiếu,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BMNN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cam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34108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Autofit/>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do.</a:t>
            </a:r>
          </a:p>
        </p:txBody>
      </p:sp>
    </p:spTree>
    <p:extLst>
      <p:ext uri="{BB962C8B-B14F-4D97-AF65-F5344CB8AC3E}">
        <p14:creationId xmlns:p14="http://schemas.microsoft.com/office/powerpoint/2010/main" val="598444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20162961"/>
              </p:ext>
            </p:extLst>
          </p:nvPr>
        </p:nvGraphicFramePr>
        <p:xfrm>
          <a:off x="1828800" y="152400"/>
          <a:ext cx="5562600" cy="6385638"/>
        </p:xfrm>
        <a:graphic>
          <a:graphicData uri="http://schemas.openxmlformats.org/presentationml/2006/ole">
            <mc:AlternateContent xmlns:mc="http://schemas.openxmlformats.org/markup-compatibility/2006">
              <mc:Choice xmlns:v="urn:schemas-microsoft-com:vml" Requires="v">
                <p:oleObj spid="_x0000_s15556" name="Document" r:id="rId4" imgW="6261630" imgH="7186866" progId="Word.Document.12">
                  <p:embed/>
                </p:oleObj>
              </mc:Choice>
              <mc:Fallback>
                <p:oleObj name="Document" r:id="rId4" imgW="6261630" imgH="7186866" progId="Word.Document.12">
                  <p:embed/>
                  <p:pic>
                    <p:nvPicPr>
                      <p:cNvPr id="0" name=""/>
                      <p:cNvPicPr/>
                      <p:nvPr/>
                    </p:nvPicPr>
                    <p:blipFill>
                      <a:blip r:embed="rId5"/>
                      <a:stretch>
                        <a:fillRect/>
                      </a:stretch>
                    </p:blipFill>
                    <p:spPr>
                      <a:xfrm>
                        <a:off x="1828800" y="152400"/>
                        <a:ext cx="5562600" cy="6385638"/>
                      </a:xfrm>
                      <a:prstGeom prst="rect">
                        <a:avLst/>
                      </a:prstGeom>
                    </p:spPr>
                  </p:pic>
                </p:oleObj>
              </mc:Fallback>
            </mc:AlternateContent>
          </a:graphicData>
        </a:graphic>
      </p:graphicFrame>
    </p:spTree>
    <p:extLst>
      <p:ext uri="{BB962C8B-B14F-4D97-AF65-F5344CB8AC3E}">
        <p14:creationId xmlns:p14="http://schemas.microsoft.com/office/powerpoint/2010/main" val="28242554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rmAutofit/>
          </a:bodyPr>
          <a:lstStyle/>
          <a:p>
            <a:pPr marL="0" indent="0" algn="just">
              <a:buNone/>
            </a:pPr>
            <a:r>
              <a:rPr lang="vi-VN" sz="2400" b="1" smtClean="0">
                <a:latin typeface="Times New Roman" panose="02020603050405020304" pitchFamily="18" charset="0"/>
                <a:cs typeface="Times New Roman" panose="02020603050405020304" pitchFamily="18" charset="0"/>
              </a:rPr>
              <a:t>1</a:t>
            </a:r>
            <a:r>
              <a:rPr lang="en-US" sz="2400" b="1" smtClean="0">
                <a:latin typeface="Times New Roman" pitchFamily="18" charset="0"/>
                <a:cs typeface="Times New Roman" pitchFamily="18" charset="0"/>
              </a:rPr>
              <a:t>0.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nghị</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nội</a:t>
            </a:r>
            <a:r>
              <a:rPr lang="en-US" sz="2400" b="1" dirty="0">
                <a:latin typeface="Times New Roman" pitchFamily="18" charset="0"/>
                <a:cs typeface="Times New Roman" pitchFamily="18" charset="0"/>
              </a:rPr>
              <a:t> dung BMNN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17, </a:t>
            </a:r>
            <a:r>
              <a:rPr lang="en-US" sz="2400" b="1" err="1" smtClean="0">
                <a:latin typeface="Times New Roman" pitchFamily="18" charset="0"/>
                <a:cs typeface="Times New Roman" pitchFamily="18" charset="0"/>
              </a:rPr>
              <a:t>Điều</a:t>
            </a:r>
            <a:r>
              <a:rPr lang="en-US" sz="2400" b="1" smtClean="0">
                <a:latin typeface="Times New Roman" pitchFamily="18" charset="0"/>
                <a:cs typeface="Times New Roman" pitchFamily="18" charset="0"/>
              </a:rPr>
              <a:t> 18)</a:t>
            </a:r>
            <a:endParaRPr lang="en-US" sz="2400" b="1" dirty="0" smtClean="0">
              <a:latin typeface="Times New Roman" pitchFamily="18" charset="0"/>
              <a:cs typeface="Times New Roman" pitchFamily="18" charset="0"/>
            </a:endParaRPr>
          </a:p>
          <a:p>
            <a:pPr marL="0" indent="0" algn="just">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Thẩm</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quyền</a:t>
            </a:r>
            <a:r>
              <a:rPr lang="en-US" sz="2400" b="1" i="1" dirty="0" smtClean="0">
                <a:latin typeface="Times New Roman" pitchFamily="18" charset="0"/>
                <a:cs typeface="Times New Roman" pitchFamily="18" charset="0"/>
              </a:rPr>
              <a:t>:</a:t>
            </a:r>
            <a:r>
              <a:rPr lang="en-US" sz="2400" i="1" dirty="0" smtClean="0">
                <a:latin typeface="Times New Roman" panose="02020603050405020304" pitchFamily="18" charset="0"/>
                <a:cs typeface="Times New Roman" panose="02020603050405020304" pitchFamily="18" charset="0"/>
              </a:rPr>
              <a:t> </a:t>
            </a:r>
          </a:p>
          <a:p>
            <a:pPr marL="0" indent="0" algn="just">
              <a:buNone/>
            </a:pPr>
            <a:r>
              <a:rPr lang="en-US" sz="2400" b="1" i="1" dirty="0" smtClean="0">
                <a:latin typeface="Times New Roman" pitchFamily="18" charset="0"/>
                <a:cs typeface="Times New Roman" pitchFamily="18" charset="0"/>
              </a:rPr>
              <a:t>+</a:t>
            </a:r>
            <a:r>
              <a:rPr lang="en-US" sz="2400" b="1" i="1" dirty="0" smtClean="0"/>
              <a:t> </a:t>
            </a:r>
            <a:r>
              <a:rPr lang="en-US" sz="2400" b="1" i="1" dirty="0" err="1" smtClean="0">
                <a:latin typeface="Times New Roman" pitchFamily="18" charset="0"/>
                <a:cs typeface="Times New Roman" pitchFamily="18" charset="0"/>
              </a:rPr>
              <a:t>Hội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nghị</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hội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thảo</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cuộc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họp</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có</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nội</a:t>
            </a:r>
            <a:r>
              <a:rPr lang="en-US" sz="2400" b="1" i="1" dirty="0" smtClean="0">
                <a:latin typeface="Times New Roman" pitchFamily="18" charset="0"/>
                <a:cs typeface="Times New Roman" pitchFamily="18" charset="0"/>
              </a:rPr>
              <a:t> dung BMNN </a:t>
            </a:r>
            <a:r>
              <a:rPr lang="en-US" sz="2400" b="1" i="1" dirty="0" err="1" smtClean="0">
                <a:latin typeface="Times New Roman" pitchFamily="18" charset="0"/>
                <a:cs typeface="Times New Roman" pitchFamily="18" charset="0"/>
              </a:rPr>
              <a:t>của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cơ</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quan</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tổ</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chức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Việt</a:t>
            </a:r>
            <a:r>
              <a:rPr lang="en-US" sz="2400" b="1" i="1" dirty="0" smtClean="0">
                <a:latin typeface="Times New Roman" pitchFamily="18" charset="0"/>
                <a:cs typeface="Times New Roman" pitchFamily="18" charset="0"/>
              </a:rPr>
              <a:t> Nam: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a:t>
            </a:r>
            <a:r>
              <a:rPr lang="en-US" sz="2400" dirty="0" err="1" smtClean="0">
                <a:latin typeface="Times New Roman" pitchFamily="18" charset="0"/>
                <a:cs typeface="Times New Roman" pitchFamily="18" charset="0"/>
              </a:rPr>
              <a:t>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BMNN.</a:t>
            </a:r>
            <a:r>
              <a:rPr lang="en-US" sz="2400" dirty="0" smtClean="0"/>
              <a:t> </a:t>
            </a:r>
          </a:p>
          <a:p>
            <a:pPr marL="0" indent="0" algn="just">
              <a:buNone/>
            </a:pPr>
            <a:r>
              <a:rPr lang="en-US" sz="2400" b="1" i="1" dirty="0" smtClean="0">
                <a:latin typeface="Times New Roman" pitchFamily="18" charset="0"/>
                <a:cs typeface="Times New Roman" pitchFamily="18" charset="0"/>
              </a:rPr>
              <a:t>+</a:t>
            </a:r>
            <a:r>
              <a:rPr lang="en-US" sz="2400" b="1" i="1" dirty="0" smtClean="0"/>
              <a:t> </a:t>
            </a:r>
            <a:r>
              <a:rPr lang="en-US" sz="2400" b="1" i="1" dirty="0" err="1" smtClean="0">
                <a:latin typeface="Times New Roman" pitchFamily="18" charset="0"/>
                <a:cs typeface="Times New Roman" pitchFamily="18" charset="0"/>
              </a:rPr>
              <a:t>Hội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nghị</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hội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thảo</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cuộc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họp</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có</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yếu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tố</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nước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ngoài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tổ</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chức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tại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Việt</a:t>
            </a:r>
            <a:r>
              <a:rPr lang="en-US" sz="2400" b="1" i="1" dirty="0" smtClean="0">
                <a:latin typeface="Times New Roman" pitchFamily="18" charset="0"/>
                <a:cs typeface="Times New Roman" pitchFamily="18" charset="0"/>
              </a:rPr>
              <a:t> Nam </a:t>
            </a:r>
            <a:r>
              <a:rPr lang="en-US" sz="2400" b="1" i="1" dirty="0" err="1" smtClean="0">
                <a:latin typeface="Times New Roman" pitchFamily="18" charset="0"/>
                <a:cs typeface="Times New Roman" pitchFamily="18" charset="0"/>
              </a:rPr>
              <a:t>có</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nội</a:t>
            </a:r>
            <a:r>
              <a:rPr lang="en-US" sz="2400" b="1" i="1" dirty="0" smtClean="0">
                <a:latin typeface="Times New Roman" pitchFamily="18" charset="0"/>
                <a:cs typeface="Times New Roman" pitchFamily="18" charset="0"/>
              </a:rPr>
              <a:t> dung BMNN: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endParaRPr lang="en-US" b="1" i="1" dirty="0" smtClean="0"/>
          </a:p>
          <a:p>
            <a:pPr marL="0" indent="0" algn="just">
              <a:buNone/>
            </a:pPr>
            <a:endParaRPr lang="en-US" b="1" i="1" dirty="0"/>
          </a:p>
        </p:txBody>
      </p:sp>
    </p:spTree>
    <p:extLst>
      <p:ext uri="{BB962C8B-B14F-4D97-AF65-F5344CB8AC3E}">
        <p14:creationId xmlns:p14="http://schemas.microsoft.com/office/powerpoint/2010/main" val="5466287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lgn="just">
              <a:buNone/>
            </a:pPr>
            <a:r>
              <a:rPr lang="en-US"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itchFamily="18" charset="0"/>
              </a:rPr>
              <a:t>Thành</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Hội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hội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thảo</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cuộc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họp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có</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nội</a:t>
            </a:r>
            <a:r>
              <a:rPr lang="en-US" b="1" i="1" dirty="0" smtClean="0">
                <a:latin typeface="Times New Roman" pitchFamily="18" charset="0"/>
                <a:cs typeface="Times New Roman" pitchFamily="18" charset="0"/>
              </a:rPr>
              <a:t> dung BMNN </a:t>
            </a:r>
            <a:r>
              <a:rPr lang="en-US" b="1" i="1" dirty="0" err="1" smtClean="0">
                <a:latin typeface="Times New Roman" pitchFamily="18" charset="0"/>
                <a:cs typeface="Times New Roman" pitchFamily="18" charset="0"/>
              </a:rPr>
              <a:t>của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cơ</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quan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tổ</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chức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Việt</a:t>
            </a:r>
            <a:r>
              <a:rPr lang="en-US" b="1" i="1" dirty="0" smtClean="0">
                <a:latin typeface="Times New Roman" pitchFamily="18" charset="0"/>
                <a:cs typeface="Times New Roman" pitchFamily="18" charset="0"/>
              </a:rPr>
              <a:t> Nam: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đại diện cơ quan, tổ chức hoặc </a:t>
            </a:r>
            <a:r>
              <a:rPr lang="vi-VN" dirty="0" smtClean="0">
                <a:latin typeface="Times New Roman" pitchFamily="18" charset="0"/>
                <a:cs typeface="Times New Roman" pitchFamily="18" charset="0"/>
              </a:rPr>
              <a:t>người được giao </a:t>
            </a:r>
            <a:r>
              <a:rPr lang="it-IT" dirty="0" smtClean="0">
                <a:latin typeface="Times New Roman" pitchFamily="18" charset="0"/>
                <a:cs typeface="Times New Roman" pitchFamily="18" charset="0"/>
              </a:rPr>
              <a:t>thực hiện nhiệm vụ liên quan đến bí mật nhà nước.</a:t>
            </a:r>
            <a:endParaRPr lang="en-US" dirty="0" smtClean="0">
              <a:latin typeface="Times New Roman" pitchFamily="18" charset="0"/>
              <a:cs typeface="Times New Roman" pitchFamily="18" charset="0"/>
            </a:endParaRPr>
          </a:p>
          <a:p>
            <a:pPr marL="0" indent="0" algn="just">
              <a:buNone/>
            </a:pP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nghị</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hội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thảo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cuộc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họp</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có</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yếu</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tố</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nước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ngoài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tổ</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chức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tại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Việt</a:t>
            </a:r>
            <a:r>
              <a:rPr lang="en-US" b="1" i="1" dirty="0">
                <a:latin typeface="Times New Roman" pitchFamily="18" charset="0"/>
                <a:cs typeface="Times New Roman" pitchFamily="18" charset="0"/>
              </a:rPr>
              <a:t> Nam </a:t>
            </a:r>
            <a:r>
              <a:rPr lang="en-US" b="1" i="1" dirty="0" err="1">
                <a:latin typeface="Times New Roman" pitchFamily="18" charset="0"/>
                <a:cs typeface="Times New Roman" pitchFamily="18" charset="0"/>
              </a:rPr>
              <a:t>có</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nội</a:t>
            </a:r>
            <a:r>
              <a:rPr lang="en-US" b="1" i="1" dirty="0">
                <a:latin typeface="Times New Roman" pitchFamily="18" charset="0"/>
                <a:cs typeface="Times New Roman" pitchFamily="18" charset="0"/>
              </a:rPr>
              <a:t> </a:t>
            </a:r>
            <a:r>
              <a:rPr lang="en-US" b="1" i="1" dirty="0" smtClean="0">
                <a:latin typeface="Times New Roman" pitchFamily="18" charset="0"/>
                <a:cs typeface="Times New Roman" pitchFamily="18" charset="0"/>
              </a:rPr>
              <a:t>dung BMNN: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it-IT" dirty="0">
                <a:latin typeface="Times New Roman" pitchFamily="18" charset="0"/>
                <a:cs typeface="Times New Roman" pitchFamily="18" charset="0"/>
              </a:rPr>
              <a:t>đại diện cơ quan, tổ chức hoặc </a:t>
            </a:r>
            <a:r>
              <a:rPr lang="vi-VN" dirty="0">
                <a:latin typeface="Times New Roman" pitchFamily="18" charset="0"/>
                <a:cs typeface="Times New Roman" pitchFamily="18" charset="0"/>
              </a:rPr>
              <a:t>người được giao </a:t>
            </a:r>
            <a:r>
              <a:rPr lang="it-IT" dirty="0">
                <a:latin typeface="Times New Roman" pitchFamily="18" charset="0"/>
                <a:cs typeface="Times New Roman" pitchFamily="18" charset="0"/>
              </a:rPr>
              <a:t>thực hiện nhiệm vụ liên quan đến bí mật nhà </a:t>
            </a:r>
            <a:r>
              <a:rPr lang="it-IT" dirty="0" smtClean="0">
                <a:latin typeface="Times New Roman" pitchFamily="18" charset="0"/>
                <a:cs typeface="Times New Roman" pitchFamily="18" charset="0"/>
              </a:rPr>
              <a:t>nước và </a:t>
            </a:r>
            <a:r>
              <a:rPr lang="pl-PL" dirty="0" smtClean="0">
                <a:latin typeface="Times New Roman" pitchFamily="18" charset="0"/>
                <a:cs typeface="Times New Roman" pitchFamily="18" charset="0"/>
              </a:rPr>
              <a:t>đại </a:t>
            </a:r>
            <a:r>
              <a:rPr lang="pl-PL" dirty="0">
                <a:latin typeface="Times New Roman" pitchFamily="18" charset="0"/>
                <a:cs typeface="Times New Roman" pitchFamily="18" charset="0"/>
              </a:rPr>
              <a:t>diện cơ quan, tổ chức hoặc cá nhân nước ngoài tham gia vào chương trình hợp tác quốc tế hoặc thi hành công vụ có liên quan đến bí mật nhà nước</a:t>
            </a:r>
            <a:endParaRPr lang="it-IT"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0666491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pPr marL="0" indent="0" algn="just">
              <a:buNone/>
            </a:pPr>
            <a:r>
              <a:rPr lang="it-IT" sz="2400" b="1" i="1" dirty="0" smtClean="0">
                <a:latin typeface="Times New Roman" pitchFamily="18" charset="0"/>
                <a:cs typeface="Times New Roman" pitchFamily="18" charset="0"/>
              </a:rPr>
              <a:t>- </a:t>
            </a:r>
            <a:r>
              <a:rPr lang="it-IT" sz="2400" b="1" i="1" smtClean="0">
                <a:latin typeface="Times New Roman" pitchFamily="18" charset="0"/>
                <a:cs typeface="Times New Roman" pitchFamily="18" charset="0"/>
              </a:rPr>
              <a:t>Địa điểm (khoản 1 </a:t>
            </a:r>
            <a:r>
              <a:rPr lang="en-US" sz="2400" b="1" i="1" smtClean="0">
                <a:latin typeface="Times New Roman" pitchFamily="18" charset="0"/>
                <a:cs typeface="Times New Roman" pitchFamily="18" charset="0"/>
              </a:rPr>
              <a:t>Điều 6 </a:t>
            </a:r>
            <a:r>
              <a:rPr lang="en-US" sz="2400" b="1" i="1">
                <a:latin typeface="Times New Roman" pitchFamily="18" charset="0"/>
                <a:cs typeface="Times New Roman" pitchFamily="18" charset="0"/>
              </a:rPr>
              <a:t>Nghị định </a:t>
            </a:r>
            <a:r>
              <a:rPr lang="en-US" sz="2400" b="1" i="1" smtClean="0">
                <a:latin typeface="Times New Roman" pitchFamily="18" charset="0"/>
                <a:cs typeface="Times New Roman" pitchFamily="18" charset="0"/>
              </a:rPr>
              <a:t>26)</a:t>
            </a:r>
            <a:r>
              <a:rPr lang="it-IT" sz="2400" b="1" i="1" smtClean="0">
                <a:latin typeface="Times New Roman" pitchFamily="18" charset="0"/>
                <a:cs typeface="Times New Roman" pitchFamily="18" charset="0"/>
              </a:rPr>
              <a:t>: </a:t>
            </a:r>
            <a:endParaRPr lang="it-IT" sz="2400" b="1" i="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kín</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Trường </a:t>
            </a:r>
            <a:r>
              <a:rPr lang="vi-VN" sz="2400" dirty="0">
                <a:latin typeface="Times New Roman" pitchFamily="18" charset="0"/>
                <a:cs typeface="Times New Roman" pitchFamily="18" charset="0"/>
              </a:rPr>
              <a:t>hợp tổ chức ở ngoài trụ sở làm 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kiểm tra an ninh, an toàn trong và ngoài khu vực diễn ra hội nghị, hội thảo, cuộc </a:t>
            </a:r>
            <a:r>
              <a:rPr lang="vi-VN" sz="2400" dirty="0"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a:t>
            </a:r>
            <a:endParaRPr lang="it-IT" sz="2400" b="1" i="1"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Tài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liệu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sử</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dụng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trong</a:t>
            </a:r>
            <a:r>
              <a:rPr lang="en-US" sz="2400" b="1" i="1" dirty="0" smtClean="0">
                <a:latin typeface="Times New Roman" pitchFamily="18" charset="0"/>
                <a:cs typeface="Times New Roman" pitchFamily="18" charset="0"/>
              </a:rPr>
              <a:t> </a:t>
            </a:r>
            <a:r>
              <a:rPr lang="en-US" sz="2400" b="1" i="1" err="1">
                <a:latin typeface="Times New Roman" pitchFamily="18" charset="0"/>
                <a:cs typeface="Times New Roman" pitchFamily="18" charset="0"/>
              </a:rPr>
              <a:t>h</a:t>
            </a:r>
            <a:r>
              <a:rPr lang="en-US" sz="2400" b="1" i="1" err="1" smtClean="0">
                <a:latin typeface="Times New Roman" pitchFamily="18" charset="0"/>
                <a:cs typeface="Times New Roman" pitchFamily="18" charset="0"/>
              </a:rPr>
              <a:t>ội</a:t>
            </a:r>
            <a:r>
              <a:rPr lang="en-US" sz="2400" b="1" i="1" smtClean="0">
                <a:latin typeface="Times New Roman" pitchFamily="18" charset="0"/>
                <a:cs typeface="Times New Roman" pitchFamily="18" charset="0"/>
              </a:rPr>
              <a:t> nghị (điểm e khoản 1 Điều 17): </a:t>
            </a:r>
            <a:endParaRPr lang="en-US" sz="2400" b="1" i="1"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dirty="0" err="1" smtClean="0">
                <a:latin typeface="Times New Roman" pitchFamily="18" charset="0"/>
                <a:cs typeface="Times New Roman" pitchFamily="18" charset="0"/>
              </a:rPr>
              <a: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a:t>
            </a:r>
          </a:p>
          <a:p>
            <a:pPr marL="0" indent="0">
              <a:buNone/>
            </a:pPr>
            <a:r>
              <a:rPr lang="en-US"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họp</a:t>
            </a:r>
            <a:r>
              <a:rPr lang="en-US" sz="2400" dirty="0" smtClean="0">
                <a:latin typeface="Times New Roman" pitchFamily="18" charset="0"/>
                <a:cs typeface="Times New Roman" pitchFamily="18" charset="0"/>
              </a:rPr>
              <a:t>.</a:t>
            </a:r>
            <a:endParaRPr lang="en-US" sz="2400" i="1" dirty="0" smtClean="0">
              <a:latin typeface="Times New Roman" pitchFamily="18" charset="0"/>
              <a:cs typeface="Times New Roman" pitchFamily="18" charset="0"/>
            </a:endParaRPr>
          </a:p>
          <a:p>
            <a:pPr marL="0" indent="0">
              <a:buNone/>
            </a:pP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56526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8305800" cy="5715000"/>
          </a:xfrm>
        </p:spPr>
        <p:txBody>
          <a:bodyPr>
            <a:noAutofit/>
          </a:bodyPr>
          <a:lstStyle/>
          <a:p>
            <a:pPr marL="0" indent="0" algn="just">
              <a:buNone/>
            </a:pPr>
            <a:r>
              <a:rPr lang="en-US" sz="2400" b="1" i="1" dirty="0" err="1" smtClean="0">
                <a:latin typeface="Times New Roman" pitchFamily="18" charset="0"/>
                <a:cs typeface="Times New Roman" pitchFamily="18" charset="0"/>
              </a:rPr>
              <a:t>Chương</a:t>
            </a:r>
            <a:r>
              <a:rPr lang="en-US" sz="2400" b="1" i="1" dirty="0" smtClean="0">
                <a:latin typeface="Times New Roman" pitchFamily="18" charset="0"/>
                <a:cs typeface="Times New Roman" pitchFamily="18" charset="0"/>
              </a:rPr>
              <a:t> </a:t>
            </a:r>
            <a:r>
              <a:rPr lang="en-US" sz="2400" b="1" i="1" dirty="0">
                <a:latin typeface="Times New Roman" pitchFamily="18" charset="0"/>
                <a:cs typeface="Times New Roman" pitchFamily="18" charset="0"/>
              </a:rPr>
              <a:t>III. </a:t>
            </a:r>
            <a:r>
              <a:rPr lang="en-US" sz="2400" b="1" i="1" dirty="0" err="1">
                <a:latin typeface="Times New Roman" pitchFamily="18" charset="0"/>
                <a:cs typeface="Times New Roman" pitchFamily="18" charset="0"/>
              </a:rPr>
              <a:t>Hoạt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động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14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23),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2037335923"/>
      </p:ext>
    </p:extLst>
  </p:cSld>
  <p:clrMapOvr>
    <a:masterClrMapping/>
  </p:clrMapOvr>
  <p:transition spd="slow">
    <p:pull/>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927"/>
            <a:ext cx="8229600" cy="6477000"/>
          </a:xfrm>
        </p:spPr>
        <p:txBody>
          <a:bodyPr>
            <a:normAutofit/>
          </a:bodyPr>
          <a:lstStyle/>
          <a:p>
            <a:pPr marL="0" indent="0">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Phương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tiện</a:t>
            </a:r>
            <a:r>
              <a:rPr lang="en-US" sz="2400" b="1" i="1" dirty="0" smtClean="0">
                <a:latin typeface="Times New Roman" pitchFamily="18" charset="0"/>
                <a:cs typeface="Times New Roman" pitchFamily="18" charset="0"/>
              </a:rPr>
              <a:t>, </a:t>
            </a:r>
            <a:r>
              <a:rPr lang="en-US" sz="2400" b="1" i="1" err="1" smtClean="0">
                <a:latin typeface="Times New Roman" pitchFamily="18" charset="0"/>
                <a:cs typeface="Times New Roman" pitchFamily="18" charset="0"/>
              </a:rPr>
              <a:t>thiết</a:t>
            </a:r>
            <a:r>
              <a:rPr lang="en-US" sz="2400" b="1" i="1" smtClean="0">
                <a:latin typeface="Times New Roman" pitchFamily="18" charset="0"/>
                <a:cs typeface="Times New Roman" pitchFamily="18" charset="0"/>
              </a:rPr>
              <a:t> bị </a:t>
            </a:r>
            <a:r>
              <a:rPr lang="it-IT" sz="2400" b="1" i="1">
                <a:latin typeface="Times New Roman" pitchFamily="18" charset="0"/>
                <a:cs typeface="Times New Roman" pitchFamily="18" charset="0"/>
              </a:rPr>
              <a:t>(khoản </a:t>
            </a:r>
            <a:r>
              <a:rPr lang="it-IT" sz="2400" b="1" i="1" smtClean="0">
                <a:latin typeface="Times New Roman" pitchFamily="18" charset="0"/>
                <a:cs typeface="Times New Roman" pitchFamily="18" charset="0"/>
              </a:rPr>
              <a:t>2 </a:t>
            </a:r>
            <a:r>
              <a:rPr lang="en-US" sz="2400" b="1" i="1">
                <a:latin typeface="Times New Roman" pitchFamily="18" charset="0"/>
                <a:cs typeface="Times New Roman" pitchFamily="18" charset="0"/>
              </a:rPr>
              <a:t>Điều 6 Nghị định </a:t>
            </a:r>
            <a:r>
              <a:rPr lang="en-US" sz="2400" b="1" i="1" smtClean="0">
                <a:latin typeface="Times New Roman" pitchFamily="18" charset="0"/>
                <a:cs typeface="Times New Roman" pitchFamily="18" charset="0"/>
              </a:rPr>
              <a:t>26):</a:t>
            </a:r>
            <a:endParaRPr lang="en-US" sz="2400" b="1" i="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a:t>
            </a:r>
            <a:r>
              <a:rPr lang="vi-VN" sz="2400" dirty="0" smtClean="0">
                <a:latin typeface="Times New Roman" pitchFamily="18" charset="0"/>
                <a:cs typeface="Times New Roman" pitchFamily="18" charset="0"/>
              </a:rPr>
              <a:t>ử </a:t>
            </a:r>
            <a:r>
              <a:rPr lang="vi-VN" sz="2400" dirty="0">
                <a:latin typeface="Times New Roman" pitchFamily="18" charset="0"/>
                <a:cs typeface="Times New Roman" pitchFamily="18" charset="0"/>
              </a:rPr>
              <a:t>dụng micro có dây và các phương tiện, thiết bị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 </a:t>
            </a:r>
            <a:r>
              <a:rPr lang="en-US" sz="2400" dirty="0" err="1" smtClean="0">
                <a:latin typeface="Times New Roman" pitchFamily="18" charset="0"/>
                <a:cs typeface="Times New Roman" pitchFamily="18" charset="0"/>
              </a:rPr>
              <a:t>kiểm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ninh</a:t>
            </a:r>
            <a:r>
              <a:rPr lang="en-US" sz="2400" dirty="0">
                <a:latin typeface="Times New Roman" pitchFamily="18" charset="0"/>
                <a:cs typeface="Times New Roman" pitchFamily="18" charset="0"/>
              </a:rPr>
              <a:t>, an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do Ban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yếu</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Người </a:t>
            </a:r>
            <a:r>
              <a:rPr lang="vi-VN" sz="2400" dirty="0">
                <a:latin typeface="Times New Roman" pitchFamily="18" charset="0"/>
                <a:cs typeface="Times New Roman" pitchFamily="18" charset="0"/>
              </a:rPr>
              <a:t>tham dự không được mang thiết bị có tính năng thu, phát tin, ghi âm, ghi hình vào trong hội nghị, hội thảo, cuộc họp có nội dung bí mật nhà nước độ Tuyệt mật, Tối mật. Đối với hội nghị, hội thảo, cuộc họp có nội dung bí mật nhà nước độ Mật</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việc sử dụng phương tiện, thiết bị được thực hiện theo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vi-VN" sz="2400" dirty="0">
                <a:latin typeface="Times New Roman" pitchFamily="18" charset="0"/>
                <a:cs typeface="Times New Roman" pitchFamily="18" charset="0"/>
              </a:rPr>
              <a:t> của </a:t>
            </a:r>
            <a:r>
              <a:rPr lang="en-US" sz="2400" dirty="0" err="1">
                <a:latin typeface="Times New Roman" pitchFamily="18" charset="0"/>
                <a:cs typeface="Times New Roman" pitchFamily="18" charset="0"/>
              </a:rPr>
              <a:t>người</a:t>
            </a:r>
            <a:r>
              <a:rPr lang="vi-VN" sz="2400" dirty="0">
                <a:latin typeface="Times New Roman" pitchFamily="18" charset="0"/>
                <a:cs typeface="Times New Roman" pitchFamily="18" charset="0"/>
              </a:rPr>
              <a:t> chủ </a:t>
            </a:r>
            <a:r>
              <a:rPr lang="vi-VN" sz="2400" dirty="0" smtClean="0">
                <a:latin typeface="Times New Roman" pitchFamily="18" charset="0"/>
                <a:cs typeface="Times New Roman" pitchFamily="18" charset="0"/>
              </a:rPr>
              <a:t>trì</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Trong </a:t>
            </a:r>
            <a:r>
              <a:rPr lang="vi-VN" sz="2400" dirty="0">
                <a:latin typeface="Times New Roman" pitchFamily="18" charset="0"/>
                <a:cs typeface="Times New Roman" pitchFamily="18" charset="0"/>
              </a:rPr>
              <a:t>trường hợp cần thiết, cơ quan, tổ chức chủ trì hội nghị, hội thảo, cuộc họp có nội dung bí mật nhà nước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vi-VN" sz="2400" dirty="0">
                <a:latin typeface="Times New Roman" pitchFamily="18" charset="0"/>
                <a:cs typeface="Times New Roman" pitchFamily="18" charset="0"/>
              </a:rPr>
              <a:t> sử dụng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thiết bị kỹ thuật để ghi âm, ghi hình</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ngăn chặn hoạt động xâm nhập, thu tin từ bên ngoài.</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27781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lgn="just">
              <a:buNone/>
            </a:pPr>
            <a:r>
              <a:rPr lang="en-US" sz="2400" b="1" i="1" dirty="0" smtClean="0">
                <a:latin typeface="Times New Roman" pitchFamily="18" charset="0"/>
                <a:cs typeface="Times New Roman" pitchFamily="18" charset="0"/>
              </a:rPr>
              <a:t>- </a:t>
            </a:r>
            <a:r>
              <a:rPr lang="vi-VN" sz="2400" b="1" i="1" dirty="0" smtClean="0">
                <a:latin typeface="Times New Roman" pitchFamily="18" charset="0"/>
                <a:cs typeface="Times New Roman" pitchFamily="18" charset="0"/>
              </a:rPr>
              <a:t>Phương </a:t>
            </a:r>
            <a:r>
              <a:rPr lang="vi-VN" sz="2400" b="1" i="1" dirty="0">
                <a:latin typeface="Times New Roman" pitchFamily="18" charset="0"/>
                <a:cs typeface="Times New Roman" pitchFamily="18" charset="0"/>
              </a:rPr>
              <a:t>án </a:t>
            </a:r>
            <a:r>
              <a:rPr lang="vi-VN" sz="2400" b="1" i="1">
                <a:latin typeface="Times New Roman" pitchFamily="18" charset="0"/>
                <a:cs typeface="Times New Roman" pitchFamily="18" charset="0"/>
              </a:rPr>
              <a:t>bảo </a:t>
            </a:r>
            <a:r>
              <a:rPr lang="vi-VN" sz="2400" b="1" i="1" smtClean="0">
                <a:latin typeface="Times New Roman" pitchFamily="18" charset="0"/>
                <a:cs typeface="Times New Roman" pitchFamily="18" charset="0"/>
              </a:rPr>
              <a:t>vệ</a:t>
            </a:r>
            <a:r>
              <a:rPr lang="en-US" sz="2400" b="1" i="1" smtClean="0">
                <a:latin typeface="Times New Roman" pitchFamily="18" charset="0"/>
                <a:cs typeface="Times New Roman" pitchFamily="18" charset="0"/>
              </a:rPr>
              <a:t> </a:t>
            </a:r>
            <a:r>
              <a:rPr lang="it-IT" sz="2400" b="1" i="1">
                <a:latin typeface="Times New Roman" pitchFamily="18" charset="0"/>
                <a:cs typeface="Times New Roman" pitchFamily="18" charset="0"/>
              </a:rPr>
              <a:t>(khoản </a:t>
            </a:r>
            <a:r>
              <a:rPr lang="it-IT" sz="2400" b="1" i="1" smtClean="0">
                <a:latin typeface="Times New Roman" pitchFamily="18" charset="0"/>
                <a:cs typeface="Times New Roman" pitchFamily="18" charset="0"/>
              </a:rPr>
              <a:t>3 </a:t>
            </a:r>
            <a:r>
              <a:rPr lang="en-US" sz="2400" b="1" i="1">
                <a:latin typeface="Times New Roman" pitchFamily="18" charset="0"/>
                <a:cs typeface="Times New Roman" pitchFamily="18" charset="0"/>
              </a:rPr>
              <a:t>Điều 6 Nghị định </a:t>
            </a:r>
            <a:r>
              <a:rPr lang="en-US" sz="2400" b="1" i="1" smtClean="0">
                <a:latin typeface="Times New Roman" pitchFamily="18" charset="0"/>
                <a:cs typeface="Times New Roman" pitchFamily="18" charset="0"/>
              </a:rPr>
              <a:t>26):</a:t>
            </a:r>
            <a:endParaRPr lang="en-US" sz="2400" b="1" i="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H</a:t>
            </a:r>
            <a:r>
              <a:rPr lang="vi-VN" sz="2400" dirty="0">
                <a:latin typeface="Times New Roman" pitchFamily="18" charset="0"/>
                <a:cs typeface="Times New Roman" pitchFamily="18" charset="0"/>
              </a:rPr>
              <a:t>ội nghị, hội thảo, cuộc họp có nội dung bí mật nhà nước độ Tuyệt 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vi-VN" sz="2400" dirty="0">
                <a:latin typeface="Times New Roman" pitchFamily="18" charset="0"/>
                <a:cs typeface="Times New Roman" pitchFamily="18" charset="0"/>
              </a:rPr>
              <a:t> bố trí lực lượng canh gác, bảo vệ bên ngoài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dự kiến các tình huống phức </a:t>
            </a:r>
            <a:r>
              <a:rPr lang="vi-VN" sz="2400" spc="-10" dirty="0">
                <a:latin typeface="Times New Roman" pitchFamily="18" charset="0"/>
                <a:cs typeface="Times New Roman" pitchFamily="18" charset="0"/>
              </a:rPr>
              <a:t>tạp có thể xảy ra ảnh hưởng đến an ninh, an toàn trong quá trình tổ chức hội nghị, hội thảo, cuộc họp và phương án giải quyết, xử </a:t>
            </a:r>
            <a:r>
              <a:rPr lang="vi-VN" sz="2400" spc="-10" dirty="0" smtClean="0">
                <a:latin typeface="Times New Roman" pitchFamily="18" charset="0"/>
                <a:cs typeface="Times New Roman" pitchFamily="18" charset="0"/>
              </a:rPr>
              <a:t>lý</a:t>
            </a:r>
            <a:r>
              <a:rPr lang="en-US" sz="2400" spc="-1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Hội nghị, hội thảo, cuộc họp có nội dung bí mật nhà nước tổ chức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vi-VN" sz="2400" dirty="0">
                <a:latin typeface="Times New Roman" pitchFamily="18" charset="0"/>
                <a:cs typeface="Times New Roman" pitchFamily="18" charset="0"/>
              </a:rPr>
              <a:t> niêm phong phòng họp sau mỗi ngày tổ chức hội nghị, hội thảo, cuộc </a:t>
            </a:r>
            <a:r>
              <a:rPr lang="vi-VN" sz="2400" dirty="0" smtClean="0">
                <a:latin typeface="Times New Roman" pitchFamily="18" charset="0"/>
                <a:cs typeface="Times New Roman" pitchFamily="18" charset="0"/>
              </a:rPr>
              <a:t>họp</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hội nghị, hội thảo, cuộc họp có nội dung bí mật nhà nước độ Tuyệt mật phải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kiểm tra an ninh, an toàn đối với người tham dự.</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7273521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6248400"/>
          </a:xfrm>
        </p:spPr>
        <p:txBody>
          <a:bodyPr>
            <a:noAutofit/>
          </a:bodyPr>
          <a:lstStyle/>
          <a:p>
            <a:pPr marL="0" indent="0" algn="just">
              <a:buNone/>
            </a:pPr>
            <a:r>
              <a:rPr lang="vi-VN" sz="2400" b="1" smtClean="0">
                <a:latin typeface="Times New Roman" pitchFamily="18" charset="0"/>
                <a:cs typeface="Times New Roman" pitchFamily="18" charset="0"/>
              </a:rPr>
              <a:t>1</a:t>
            </a:r>
            <a:r>
              <a:rPr lang="en-US" sz="2400" b="1" smtClean="0">
                <a:latin typeface="Times New Roman" pitchFamily="18" charset="0"/>
                <a:cs typeface="Times New Roman" pitchFamily="18" charset="0"/>
              </a:rPr>
              <a:t>1. </a:t>
            </a:r>
            <a:r>
              <a:rPr lang="en-US" sz="2400" b="1" dirty="0" err="1">
                <a:latin typeface="Times New Roman" pitchFamily="18" charset="0"/>
                <a:cs typeface="Times New Roman" pitchFamily="18" charset="0"/>
              </a:rPr>
              <a:t>Thời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19</a:t>
            </a:r>
            <a:r>
              <a:rPr lang="en-US" sz="2400" b="1"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30 </a:t>
            </a:r>
            <a:r>
              <a:rPr lang="en-US" sz="2400" dirty="0" err="1" smtClean="0">
                <a:latin typeface="Times New Roman" pitchFamily="18" charset="0"/>
                <a:cs typeface="Times New Roman" pitchFamily="18" charset="0"/>
              </a:rPr>
              <a:t>năm</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năm</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BMNN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10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195008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Autofit/>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04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24.</a:t>
            </a:r>
          </a:p>
          <a:p>
            <a:pPr marL="0" indent="0" algn="just">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a:t>
            </a:r>
          </a:p>
        </p:txBody>
      </p:sp>
    </p:spTree>
    <p:extLst>
      <p:ext uri="{BB962C8B-B14F-4D97-AF65-F5344CB8AC3E}">
        <p14:creationId xmlns:p14="http://schemas.microsoft.com/office/powerpoint/2010/main" val="2432882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97771854"/>
              </p:ext>
            </p:extLst>
          </p:nvPr>
        </p:nvGraphicFramePr>
        <p:xfrm>
          <a:off x="990600" y="228600"/>
          <a:ext cx="7010400" cy="6248400"/>
        </p:xfrm>
        <a:graphic>
          <a:graphicData uri="http://schemas.openxmlformats.org/presentationml/2006/ole">
            <mc:AlternateContent xmlns:mc="http://schemas.openxmlformats.org/markup-compatibility/2006">
              <mc:Choice xmlns:v="urn:schemas-microsoft-com:vml" Requires="v">
                <p:oleObj spid="_x0000_s3344" name="Document" r:id="rId4" imgW="7172001" imgH="6401263" progId="Word.Document.8">
                  <p:embed/>
                </p:oleObj>
              </mc:Choice>
              <mc:Fallback>
                <p:oleObj name="Document" r:id="rId4" imgW="7172001" imgH="6401263" progId="Word.Document.8">
                  <p:embed/>
                  <p:pic>
                    <p:nvPicPr>
                      <p:cNvPr id="0" name=""/>
                      <p:cNvPicPr/>
                      <p:nvPr/>
                    </p:nvPicPr>
                    <p:blipFill>
                      <a:blip r:embed="rId5"/>
                      <a:stretch>
                        <a:fillRect/>
                      </a:stretch>
                    </p:blipFill>
                    <p:spPr>
                      <a:xfrm>
                        <a:off x="990600" y="228600"/>
                        <a:ext cx="7010400" cy="6248400"/>
                      </a:xfrm>
                      <a:prstGeom prst="rect">
                        <a:avLst/>
                      </a:prstGeom>
                    </p:spPr>
                  </p:pic>
                </p:oleObj>
              </mc:Fallback>
            </mc:AlternateContent>
          </a:graphicData>
        </a:graphic>
      </p:graphicFrame>
    </p:spTree>
    <p:extLst>
      <p:ext uri="{BB962C8B-B14F-4D97-AF65-F5344CB8AC3E}">
        <p14:creationId xmlns:p14="http://schemas.microsoft.com/office/powerpoint/2010/main" val="26269309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marL="0" indent="0" algn="just">
              <a:buNone/>
            </a:pPr>
            <a:r>
              <a:rPr lang="en-US" sz="2400" b="1" smtClean="0">
                <a:latin typeface="Times New Roman" pitchFamily="18" charset="0"/>
                <a:cs typeface="Times New Roman" pitchFamily="18" charset="0"/>
              </a:rPr>
              <a:t>12. </a:t>
            </a:r>
            <a:r>
              <a:rPr lang="en-US" sz="2400" b="1" dirty="0" err="1" smtClean="0">
                <a:latin typeface="Times New Roman" pitchFamily="18" charset="0"/>
                <a:cs typeface="Times New Roman" pitchFamily="18" charset="0"/>
              </a:rPr>
              <a:t>Gia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nước</a:t>
            </a:r>
            <a:endParaRPr lang="en-US" sz="2400" b="1" dirty="0">
              <a:latin typeface="Times New Roman" pitchFamily="18" charset="0"/>
              <a:cs typeface="Times New Roman" pitchFamily="18" charset="0"/>
            </a:endParaRPr>
          </a:p>
          <a:p>
            <a:pPr marL="0" indent="0" algn="just">
              <a:buNone/>
            </a:pPr>
            <a:r>
              <a:rPr lang="en-US" sz="2400" b="1"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dirty="0" err="1" smtClean="0">
                <a:latin typeface="Times New Roman" pitchFamily="18" charset="0"/>
                <a:cs typeface="Times New Roman" pitchFamily="18" charset="0"/>
              </a:rPr>
              <a: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a:t>
            </a:r>
          </a:p>
        </p:txBody>
      </p:sp>
    </p:spTree>
    <p:extLst>
      <p:ext uri="{BB962C8B-B14F-4D97-AF65-F5344CB8AC3E}">
        <p14:creationId xmlns:p14="http://schemas.microsoft.com/office/powerpoint/2010/main" val="17491005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60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04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965474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541663901"/>
              </p:ext>
            </p:extLst>
          </p:nvPr>
        </p:nvGraphicFramePr>
        <p:xfrm>
          <a:off x="1066800" y="457200"/>
          <a:ext cx="6838208" cy="6096000"/>
        </p:xfrm>
        <a:graphic>
          <a:graphicData uri="http://schemas.openxmlformats.org/presentationml/2006/ole">
            <mc:AlternateContent xmlns:mc="http://schemas.openxmlformats.org/markup-compatibility/2006">
              <mc:Choice xmlns:v="urn:schemas-microsoft-com:vml" Requires="v">
                <p:oleObj spid="_x0000_s17494" name="Document" r:id="rId4" imgW="7172001" imgH="6393716" progId="Word.Document.8">
                  <p:embed/>
                </p:oleObj>
              </mc:Choice>
              <mc:Fallback>
                <p:oleObj name="Document" r:id="rId4" imgW="7172001" imgH="6393716" progId="Word.Document.8">
                  <p:embed/>
                  <p:pic>
                    <p:nvPicPr>
                      <p:cNvPr id="0" name=""/>
                      <p:cNvPicPr/>
                      <p:nvPr/>
                    </p:nvPicPr>
                    <p:blipFill>
                      <a:blip r:embed="rId5"/>
                      <a:stretch>
                        <a:fillRect/>
                      </a:stretch>
                    </p:blipFill>
                    <p:spPr>
                      <a:xfrm>
                        <a:off x="1066800" y="457200"/>
                        <a:ext cx="6838208" cy="6096000"/>
                      </a:xfrm>
                      <a:prstGeom prst="rect">
                        <a:avLst/>
                      </a:prstGeom>
                    </p:spPr>
                  </p:pic>
                </p:oleObj>
              </mc:Fallback>
            </mc:AlternateContent>
          </a:graphicData>
        </a:graphic>
      </p:graphicFrame>
    </p:spTree>
    <p:extLst>
      <p:ext uri="{BB962C8B-B14F-4D97-AF65-F5344CB8AC3E}">
        <p14:creationId xmlns:p14="http://schemas.microsoft.com/office/powerpoint/2010/main" val="38322378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pPr marL="0" indent="0" algn="just">
              <a:buNone/>
            </a:pPr>
            <a:r>
              <a:rPr lang="en-US" sz="2400" b="1" smtClean="0">
                <a:latin typeface="Times New Roman" pitchFamily="18" charset="0"/>
                <a:cs typeface="Times New Roman" pitchFamily="18" charset="0"/>
              </a:rPr>
              <a:t>13.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BMNN. </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hậm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15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06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24.</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054197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653251528"/>
              </p:ext>
            </p:extLst>
          </p:nvPr>
        </p:nvGraphicFramePr>
        <p:xfrm>
          <a:off x="1219200" y="304800"/>
          <a:ext cx="7010400" cy="6156325"/>
        </p:xfrm>
        <a:graphic>
          <a:graphicData uri="http://schemas.openxmlformats.org/presentationml/2006/ole">
            <mc:AlternateContent xmlns:mc="http://schemas.openxmlformats.org/markup-compatibility/2006">
              <mc:Choice xmlns:v="urn:schemas-microsoft-com:vml" Requires="v">
                <p:oleObj spid="_x0000_s16471" name="Document" r:id="rId4" imgW="7172001" imgH="6313215" progId="Word.Document.8">
                  <p:embed/>
                </p:oleObj>
              </mc:Choice>
              <mc:Fallback>
                <p:oleObj name="Document" r:id="rId4" imgW="7172001" imgH="6313215" progId="Word.Document.8">
                  <p:embed/>
                  <p:pic>
                    <p:nvPicPr>
                      <p:cNvPr id="0" name=""/>
                      <p:cNvPicPr/>
                      <p:nvPr/>
                    </p:nvPicPr>
                    <p:blipFill>
                      <a:blip r:embed="rId5"/>
                      <a:stretch>
                        <a:fillRect/>
                      </a:stretch>
                    </p:blipFill>
                    <p:spPr>
                      <a:xfrm>
                        <a:off x="1219200" y="304800"/>
                        <a:ext cx="7010400" cy="6156325"/>
                      </a:xfrm>
                      <a:prstGeom prst="rect">
                        <a:avLst/>
                      </a:prstGeom>
                    </p:spPr>
                  </p:pic>
                </p:oleObj>
              </mc:Fallback>
            </mc:AlternateContent>
          </a:graphicData>
        </a:graphic>
      </p:graphicFrame>
    </p:spTree>
    <p:extLst>
      <p:ext uri="{BB962C8B-B14F-4D97-AF65-F5344CB8AC3E}">
        <p14:creationId xmlns:p14="http://schemas.microsoft.com/office/powerpoint/2010/main" val="150302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389120"/>
          </a:xfrm>
        </p:spPr>
        <p:txBody>
          <a:bodyPr>
            <a:normAutofit/>
          </a:bodyPr>
          <a:lstStyle/>
          <a:p>
            <a:pPr marL="0" indent="0" algn="just">
              <a:spcBef>
                <a:spcPts val="600"/>
              </a:spcBef>
              <a:spcAft>
                <a:spcPts val="600"/>
              </a:spcAft>
              <a:buNone/>
            </a:pPr>
            <a:r>
              <a:rPr lang="en-US" sz="2400" b="1" i="1" dirty="0" err="1">
                <a:latin typeface="Times New Roman" pitchFamily="18" charset="0"/>
                <a:cs typeface="Times New Roman" pitchFamily="18" charset="0"/>
              </a:rPr>
              <a:t>Chương</a:t>
            </a:r>
            <a:r>
              <a:rPr lang="en-US" sz="2400" b="1" i="1" dirty="0">
                <a:latin typeface="Times New Roman" pitchFamily="18" charset="0"/>
                <a:cs typeface="Times New Roman" pitchFamily="18" charset="0"/>
              </a:rPr>
              <a:t>  IV. </a:t>
            </a:r>
            <a:r>
              <a:rPr lang="en-US" sz="2400" b="1" i="1" dirty="0" err="1">
                <a:latin typeface="Times New Roman" pitchFamily="18" charset="0"/>
                <a:cs typeface="Times New Roman" pitchFamily="18" charset="0"/>
              </a:rPr>
              <a:t>Trách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nhiệm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bảo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vệ</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bí</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24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26),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marL="0" indent="0" algn="just">
              <a:spcBef>
                <a:spcPts val="600"/>
              </a:spcBef>
              <a:spcAft>
                <a:spcPts val="600"/>
              </a:spcAft>
              <a:buNone/>
            </a:pPr>
            <a:r>
              <a:rPr lang="en-US" sz="2400" b="1" i="1" dirty="0" err="1" smtClean="0">
                <a:latin typeface="Times New Roman" pitchFamily="18" charset="0"/>
                <a:cs typeface="Times New Roman" pitchFamily="18" charset="0"/>
              </a:rPr>
              <a:t>Chương</a:t>
            </a:r>
            <a:r>
              <a:rPr lang="en-US" sz="2400" b="1" i="1" dirty="0" smtClean="0">
                <a:latin typeface="Times New Roman" pitchFamily="18" charset="0"/>
                <a:cs typeface="Times New Roman" pitchFamily="18" charset="0"/>
              </a:rPr>
              <a:t> </a:t>
            </a:r>
            <a:r>
              <a:rPr lang="en-US" sz="2400" b="1" i="1" dirty="0">
                <a:latin typeface="Times New Roman" pitchFamily="18" charset="0"/>
                <a:cs typeface="Times New Roman" pitchFamily="18" charset="0"/>
              </a:rPr>
              <a:t>V. </a:t>
            </a:r>
            <a:r>
              <a:rPr lang="en-US" sz="2400" b="1" i="1" dirty="0" err="1">
                <a:latin typeface="Times New Roman" pitchFamily="18" charset="0"/>
                <a:cs typeface="Times New Roman" pitchFamily="18" charset="0"/>
              </a:rPr>
              <a:t>Điều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khoản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hành</a:t>
            </a:r>
            <a:r>
              <a:rPr lang="vi-VN" sz="2400" dirty="0">
                <a:latin typeface="Times New Roman" pitchFamily="18" charset="0"/>
                <a:cs typeface="Times New Roman" pitchFamily="18" charset="0"/>
              </a:rPr>
              <a:t>, gồm</a:t>
            </a:r>
            <a:r>
              <a:rPr lang="en-US" sz="2400" dirty="0">
                <a:latin typeface="Times New Roman" pitchFamily="18" charset="0"/>
                <a:cs typeface="Times New Roman" pitchFamily="18" charset="0"/>
              </a:rPr>
              <a:t> 02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27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28),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90774487"/>
      </p:ext>
    </p:extLst>
  </p:cSld>
  <p:clrMapOvr>
    <a:masterClrMapping/>
  </p:clrMapOvr>
  <p:transition spd="slow">
    <p:pull/>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867400"/>
          </a:xfrm>
        </p:spPr>
        <p:txBody>
          <a:bodyPr>
            <a:normAutofit/>
          </a:bodyPr>
          <a:lstStyle/>
          <a:p>
            <a:pPr marL="0" indent="0" algn="just">
              <a:buNone/>
            </a:pPr>
            <a:r>
              <a:rPr lang="en-US" sz="2400" b="1" smtClean="0">
                <a:latin typeface="Times New Roman" pitchFamily="18" charset="0"/>
                <a:cs typeface="Times New Roman" pitchFamily="18" charset="0"/>
              </a:rPr>
              <a:t>14. </a:t>
            </a:r>
            <a:r>
              <a:rPr lang="en-US" sz="2400" b="1" dirty="0" err="1" smtClean="0">
                <a:latin typeface="Times New Roman" pitchFamily="18" charset="0"/>
                <a:cs typeface="Times New Roman" pitchFamily="18" charset="0"/>
              </a:rPr>
              <a:t>Giải</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mật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22</a:t>
            </a:r>
            <a:r>
              <a:rPr lang="en-US" sz="2400" b="1" dirty="0" smtClean="0">
                <a:latin typeface="Times New Roman" pitchFamily="18" charset="0"/>
                <a:cs typeface="Times New Roman" pitchFamily="18" charset="0"/>
              </a:rPr>
              <a:t>)</a:t>
            </a:r>
          </a:p>
          <a:p>
            <a:pPr marL="0" indent="0" algn="just">
              <a:buNone/>
            </a:pPr>
            <a:r>
              <a:rPr lang="en-US" sz="2400" b="1" i="1" dirty="0" err="1" smtClean="0">
                <a:latin typeface="Times New Roman" pitchFamily="18" charset="0"/>
                <a:cs typeface="Times New Roman" pitchFamily="18" charset="0"/>
              </a:rPr>
              <a:t>Các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trường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hợp</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mật</a:t>
            </a:r>
            <a:r>
              <a:rPr lang="en-US" sz="2400" b="1" i="1" dirty="0" smtClean="0">
                <a:latin typeface="Times New Roman" pitchFamily="18" charset="0"/>
                <a:cs typeface="Times New Roman" pitchFamily="18" charset="0"/>
              </a:rPr>
              <a:t>:</a:t>
            </a:r>
            <a:r>
              <a:rPr lang="en-US" sz="2400" b="1" i="1" dirty="0">
                <a:latin typeface="Times New Roman" pitchFamily="18" charset="0"/>
                <a:cs typeface="Times New Roman" pitchFamily="18" charset="0"/>
              </a:rPr>
              <a:t> </a:t>
            </a:r>
            <a:endParaRPr lang="en-US" sz="2400" b="1" i="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BMNN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endParaRPr lang="en-US" dirty="0"/>
          </a:p>
        </p:txBody>
      </p:sp>
    </p:spTree>
    <p:extLst>
      <p:ext uri="{BB962C8B-B14F-4D97-AF65-F5344CB8AC3E}">
        <p14:creationId xmlns:p14="http://schemas.microsoft.com/office/powerpoint/2010/main" val="27056031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lgn="just">
              <a:buNone/>
            </a:pP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BMNN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tiễn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tộc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tế</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xã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Thẩm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quyền</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BMNN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trưởng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phó</a:t>
            </a:r>
            <a:r>
              <a:rPr lang="en-US" dirty="0" smtClean="0">
                <a:latin typeface="Times New Roman" pitchFamily="18" charset="0"/>
                <a:cs typeface="Times New Roman" pitchFamily="18" charset="0"/>
              </a:rPr>
              <a:t>).</a:t>
            </a:r>
          </a:p>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Trình</a:t>
            </a: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tục</a:t>
            </a:r>
            <a:r>
              <a:rPr lang="en-US" b="1"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mật</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nhiệm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xét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Hồ</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gồm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23701129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algn="just"/>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bộ</a:t>
            </a:r>
            <a:r>
              <a:rPr lang="en-US" sz="2400" b="1" i="1" dirty="0">
                <a:latin typeface="Times New Roman" pitchFamily="18" charset="0"/>
                <a:cs typeface="Times New Roman" pitchFamily="18" charset="0"/>
              </a:rPr>
              <a:t> 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i="1" dirty="0" err="1">
                <a:latin typeface="Times New Roman" pitchFamily="18" charset="0"/>
                <a:cs typeface="Times New Roman" pitchFamily="18" charset="0"/>
              </a:rPr>
              <a:t>Giải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phần</a:t>
            </a:r>
            <a:r>
              <a:rPr lang="en-US" sz="2400" b="1" i="1" dirty="0">
                <a:latin typeface="Times New Roman" pitchFamily="18" charset="0"/>
                <a:cs typeface="Times New Roman" pitchFamily="18" charset="0"/>
              </a:rPr>
              <a:t> BMNN: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2725725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35729431"/>
              </p:ext>
            </p:extLst>
          </p:nvPr>
        </p:nvGraphicFramePr>
        <p:xfrm>
          <a:off x="1355725" y="334963"/>
          <a:ext cx="6280150" cy="6035675"/>
        </p:xfrm>
        <a:graphic>
          <a:graphicData uri="http://schemas.openxmlformats.org/presentationml/2006/ole">
            <mc:AlternateContent xmlns:mc="http://schemas.openxmlformats.org/markup-compatibility/2006">
              <mc:Choice xmlns:v="urn:schemas-microsoft-com:vml" Requires="v">
                <p:oleObj spid="_x0000_s4365" name="Document" r:id="rId4" imgW="6419284" imgH="6182042" progId="Word.Document.8">
                  <p:embed/>
                </p:oleObj>
              </mc:Choice>
              <mc:Fallback>
                <p:oleObj name="Document" r:id="rId4" imgW="6419284" imgH="6182042" progId="Word.Document.8">
                  <p:embed/>
                  <p:pic>
                    <p:nvPicPr>
                      <p:cNvPr id="0" name=""/>
                      <p:cNvPicPr/>
                      <p:nvPr/>
                    </p:nvPicPr>
                    <p:blipFill>
                      <a:blip r:embed="rId5"/>
                      <a:stretch>
                        <a:fillRect/>
                      </a:stretch>
                    </p:blipFill>
                    <p:spPr>
                      <a:xfrm>
                        <a:off x="1355725" y="334963"/>
                        <a:ext cx="6280150" cy="6035675"/>
                      </a:xfrm>
                      <a:prstGeom prst="rect">
                        <a:avLst/>
                      </a:prstGeom>
                    </p:spPr>
                  </p:pic>
                </p:oleObj>
              </mc:Fallback>
            </mc:AlternateContent>
          </a:graphicData>
        </a:graphic>
      </p:graphicFrame>
    </p:spTree>
    <p:extLst>
      <p:ext uri="{BB962C8B-B14F-4D97-AF65-F5344CB8AC3E}">
        <p14:creationId xmlns:p14="http://schemas.microsoft.com/office/powerpoint/2010/main" val="10415469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943600"/>
          </a:xfrm>
        </p:spPr>
        <p:txBody>
          <a:bodyPr>
            <a:normAutofit/>
          </a:bodyPr>
          <a:lstStyle/>
          <a:p>
            <a:pPr marL="0" indent="0" algn="just">
              <a:buNone/>
            </a:pPr>
            <a:r>
              <a:rPr lang="vi-VN" sz="2400" b="1" smtClean="0">
                <a:latin typeface="Times New Roman" panose="02020603050405020304" pitchFamily="18" charset="0"/>
                <a:cs typeface="Times New Roman" panose="02020603050405020304" pitchFamily="18" charset="0"/>
              </a:rPr>
              <a:t>1</a:t>
            </a:r>
            <a:r>
              <a:rPr lang="en-US" sz="2400" b="1" smtClean="0">
                <a:latin typeface="Times New Roman" panose="02020603050405020304" pitchFamily="18" charset="0"/>
                <a:cs typeface="Times New Roman" panose="02020603050405020304" pitchFamily="18" charset="0"/>
              </a:rPr>
              <a:t>5. </a:t>
            </a:r>
            <a:r>
              <a:rPr lang="en-US" sz="2400" b="1" dirty="0" err="1" smtClean="0">
                <a:latin typeface="Times New Roman" panose="02020603050405020304" pitchFamily="18" charset="0"/>
                <a:cs typeface="Times New Roman" panose="02020603050405020304" pitchFamily="18" charset="0"/>
              </a:rPr>
              <a:t>Tiêu</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hủy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liệu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vật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chứa</a:t>
            </a:r>
            <a:r>
              <a:rPr lang="en-US" sz="2400" b="1" dirty="0">
                <a:latin typeface="Times New Roman" panose="02020603050405020304" pitchFamily="18" charset="0"/>
                <a:cs typeface="Times New Roman" panose="02020603050405020304" pitchFamily="18" charset="0"/>
              </a:rPr>
              <a:t> BMNN (</a:t>
            </a:r>
            <a:r>
              <a:rPr lang="en-US" sz="2400" b="1" dirty="0" err="1">
                <a:latin typeface="Times New Roman" panose="02020603050405020304" pitchFamily="18" charset="0"/>
                <a:cs typeface="Times New Roman" panose="02020603050405020304" pitchFamily="18" charset="0"/>
              </a:rPr>
              <a:t>Điều</a:t>
            </a:r>
            <a:r>
              <a:rPr lang="en-US" sz="2400" b="1" dirty="0">
                <a:latin typeface="Times New Roman" panose="02020603050405020304" pitchFamily="18" charset="0"/>
                <a:cs typeface="Times New Roman" panose="02020603050405020304" pitchFamily="18" charset="0"/>
              </a:rPr>
              <a:t> 23</a:t>
            </a:r>
            <a:r>
              <a:rPr lang="en-US" sz="2400" b="1" dirty="0" smtClean="0">
                <a:latin typeface="Times New Roman" panose="02020603050405020304" pitchFamily="18" charset="0"/>
                <a:cs typeface="Times New Roman" panose="02020603050405020304" pitchFamily="18" charset="0"/>
              </a:rPr>
              <a:t>)</a:t>
            </a:r>
          </a:p>
          <a:p>
            <a:pPr marL="0" indent="0" algn="just">
              <a:buNone/>
            </a:pPr>
            <a:r>
              <a:rPr lang="en-US" sz="2400" b="1" i="1" dirty="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Các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trường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hợp</a:t>
            </a:r>
            <a:r>
              <a:rPr lang="en-US" sz="2400" b="1" i="1" dirty="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tiêu</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BMNN: </a:t>
            </a:r>
            <a:endParaRPr lang="en-US" sz="2400" b="1" i="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(1)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b="1" dirty="0">
                <a:latin typeface="Times New Roman" pitchFamily="18" charset="0"/>
                <a:cs typeface="Times New Roman" pitchFamily="18" charset="0"/>
              </a:rPr>
              <a:t>(2)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marL="0" indent="0" algn="just">
              <a:buNone/>
            </a:pP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Y</a:t>
            </a:r>
            <a:r>
              <a:rPr lang="en-US" sz="2400" b="1" i="1" dirty="0" err="1" smtClean="0">
                <a:latin typeface="Times New Roman" pitchFamily="18" charset="0"/>
                <a:cs typeface="Times New Roman" pitchFamily="18" charset="0"/>
              </a:rPr>
              <a:t>êu</a:t>
            </a:r>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cầu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tiêu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hủy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tài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vật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chứa</a:t>
            </a:r>
            <a:r>
              <a:rPr lang="en-US" sz="2400" b="1" i="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BMNN: </a:t>
            </a:r>
            <a:endParaRPr lang="en-US" sz="2400" b="1" i="1"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BMNN. </a:t>
            </a:r>
          </a:p>
          <a:p>
            <a:pPr marL="0" indent="0" algn="just">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BMNN. </a:t>
            </a:r>
          </a:p>
          <a:p>
            <a:pPr marL="0" indent="0" algn="just">
              <a:buNone/>
            </a:pP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a:t>
            </a:r>
          </a:p>
          <a:p>
            <a:pPr marL="0" indent="0">
              <a:buNone/>
            </a:pPr>
            <a:endParaRPr lang="en-US" dirty="0"/>
          </a:p>
        </p:txBody>
      </p:sp>
    </p:spTree>
    <p:extLst>
      <p:ext uri="{BB962C8B-B14F-4D97-AF65-F5344CB8AC3E}">
        <p14:creationId xmlns:p14="http://schemas.microsoft.com/office/powerpoint/2010/main" val="34879163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lstStyle/>
          <a:p>
            <a:pPr marL="0" indent="0" algn="just">
              <a:buNone/>
            </a:pPr>
            <a:r>
              <a:rPr lang="it-IT" sz="2400" b="1" i="1" dirty="0" smtClean="0">
                <a:latin typeface="Times New Roman" pitchFamily="18" charset="0"/>
                <a:cs typeface="Times New Roman" pitchFamily="18" charset="0"/>
              </a:rPr>
              <a:t>- Thẩm quyền:</a:t>
            </a:r>
          </a:p>
          <a:p>
            <a:pPr marL="0" indent="0" algn="just">
              <a:buNone/>
            </a:pPr>
            <a:r>
              <a:rPr lang="it-IT" sz="2400" dirty="0" smtClean="0">
                <a:latin typeface="Times New Roman" pitchFamily="18" charset="0"/>
                <a:cs typeface="Times New Roman" pitchFamily="18" charset="0"/>
              </a:rPr>
              <a:t>+ Người có thẩm quyền cho phép sao, chụp BMNN theo quy định tại khoản 1, khoản 2 Điều 11 Luật Bảo vệ BMNN có thẩm quyền quyết định tiêu hủy tài liệu, vật chứa BMNN.</a:t>
            </a:r>
          </a:p>
          <a:p>
            <a:pPr marL="0" indent="0" algn="just">
              <a:buNone/>
            </a:pPr>
            <a:r>
              <a:rPr lang="it-IT" sz="2400" dirty="0" smtClean="0">
                <a:latin typeface="Times New Roman" pitchFamily="18" charset="0"/>
                <a:cs typeface="Times New Roman" pitchFamily="18" charset="0"/>
              </a:rPr>
              <a:t>+ </a:t>
            </a:r>
            <a:r>
              <a:rPr lang="it-IT" sz="2400" dirty="0">
                <a:latin typeface="Times New Roman" pitchFamily="18" charset="0"/>
                <a:cs typeface="Times New Roman" pitchFamily="18" charset="0"/>
              </a:rPr>
              <a:t>Bộ </a:t>
            </a:r>
            <a:r>
              <a:rPr lang="vi-VN" sz="2400" dirty="0">
                <a:latin typeface="Times New Roman" pitchFamily="18" charset="0"/>
                <a:cs typeface="Times New Roman" pitchFamily="18" charset="0"/>
              </a:rPr>
              <a:t>trưởng Bộ </a:t>
            </a:r>
            <a:r>
              <a:rPr lang="it-IT" sz="2400" dirty="0">
                <a:latin typeface="Times New Roman" pitchFamily="18" charset="0"/>
                <a:cs typeface="Times New Roman" pitchFamily="18" charset="0"/>
              </a:rPr>
              <a:t>Quốc phòng</a:t>
            </a:r>
            <a:r>
              <a:rPr lang="vi-VN" sz="2400" dirty="0">
                <a:latin typeface="Times New Roman" pitchFamily="18" charset="0"/>
                <a:cs typeface="Times New Roman" pitchFamily="18" charset="0"/>
              </a:rPr>
              <a:t>, </a:t>
            </a:r>
            <a:r>
              <a:rPr lang="it-IT" sz="2400" dirty="0">
                <a:latin typeface="Times New Roman" pitchFamily="18" charset="0"/>
                <a:cs typeface="Times New Roman" pitchFamily="18" charset="0"/>
              </a:rPr>
              <a:t>Bộ trưởng Bộ Công an quy định </a:t>
            </a:r>
            <a:r>
              <a:rPr lang="vi-VN" sz="2400" dirty="0">
                <a:latin typeface="Times New Roman" pitchFamily="18" charset="0"/>
                <a:cs typeface="Times New Roman" pitchFamily="18" charset="0"/>
              </a:rPr>
              <a:t>t</a:t>
            </a:r>
            <a:r>
              <a:rPr lang="it-IT" sz="2400" dirty="0">
                <a:latin typeface="Times New Roman" pitchFamily="18" charset="0"/>
                <a:cs typeface="Times New Roman" pitchFamily="18" charset="0"/>
              </a:rPr>
              <a:t>hẩm quyền tiêu hủy tài liệu, vật chứa bí mật nhà nước </a:t>
            </a:r>
            <a:r>
              <a:rPr lang="vi-VN" sz="2400" dirty="0">
                <a:latin typeface="Times New Roman" pitchFamily="18" charset="0"/>
                <a:cs typeface="Times New Roman" pitchFamily="18" charset="0"/>
              </a:rPr>
              <a:t>thuộc phạm vi quản lý</a:t>
            </a:r>
            <a:r>
              <a:rPr lang="en-US" sz="2400" dirty="0">
                <a:latin typeface="Times New Roman" pitchFamily="18" charset="0"/>
                <a:cs typeface="Times New Roman" pitchFamily="18" charset="0"/>
              </a:rPr>
              <a:t>.</a:t>
            </a:r>
            <a:endParaRPr lang="it-IT" sz="2400" dirty="0">
              <a:latin typeface="Times New Roman" pitchFamily="18" charset="0"/>
              <a:cs typeface="Times New Roman" pitchFamily="18" charset="0"/>
            </a:endParaRPr>
          </a:p>
          <a:p>
            <a:pPr marL="0" indent="0" algn="just">
              <a:buNone/>
            </a:pPr>
            <a:r>
              <a:rPr lang="en-US" sz="2400" i="1" dirty="0">
                <a:latin typeface="Times New Roman" pitchFamily="18" charset="0"/>
                <a:cs typeface="Times New Roman" pitchFamily="18" charset="0"/>
              </a:rPr>
              <a:t>+</a:t>
            </a:r>
            <a:r>
              <a:rPr lang="it-IT" sz="2400" dirty="0">
                <a:latin typeface="Times New Roman" pitchFamily="18" charset="0"/>
                <a:cs typeface="Times New Roman" pitchFamily="18" charset="0"/>
              </a:rPr>
              <a:t> Người đang quản lý tài liệu, vật chứa bí mật nhà nước được quyền quyết định tiêu hủy trong trường </a:t>
            </a:r>
            <a:r>
              <a:rPr lang="it-IT" sz="2400" dirty="0" smtClean="0">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it-IT" sz="2400" dirty="0" smtClean="0">
                <a:latin typeface="Times New Roman" pitchFamily="18" charset="0"/>
                <a:cs typeface="Times New Roman" pitchFamily="18" charset="0"/>
              </a:rPr>
              <a:t> và </a:t>
            </a:r>
            <a:r>
              <a:rPr lang="it-IT" sz="2400" dirty="0">
                <a:latin typeface="Times New Roman" pitchFamily="18" charset="0"/>
                <a:cs typeface="Times New Roman" pitchFamily="18" charset="0"/>
              </a:rPr>
              <a:t>báo cáo ngay bằng văn bản về việc tiêu hủy với người đứng đầu cơ quan, tổ chức.</a:t>
            </a:r>
          </a:p>
          <a:p>
            <a:pPr marL="0" indent="0" algn="just">
              <a:buNone/>
            </a:pPr>
            <a:endParaRPr lang="en-US" b="1" i="1" dirty="0"/>
          </a:p>
        </p:txBody>
      </p:sp>
    </p:spTree>
    <p:extLst>
      <p:ext uri="{BB962C8B-B14F-4D97-AF65-F5344CB8AC3E}">
        <p14:creationId xmlns:p14="http://schemas.microsoft.com/office/powerpoint/2010/main" val="13523292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a:bodyPr>
          <a:lstStyle/>
          <a:p>
            <a:pPr marL="0" indent="0" algn="just">
              <a:buNone/>
            </a:pP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Trình</a:t>
            </a: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tự</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thủ</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tục</a:t>
            </a:r>
            <a:r>
              <a:rPr lang="en-US" b="1" i="1"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lãnh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tịch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trách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nhiệm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thẩm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BMNN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Hội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đồng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5580673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0" indent="0" algn="just">
              <a:buNone/>
            </a:pPr>
            <a:r>
              <a:rPr lang="en-US" sz="2400" b="1" smtClean="0">
                <a:latin typeface="Times New Roman" pitchFamily="18" charset="0"/>
                <a:cs typeface="Times New Roman" pitchFamily="18" charset="0"/>
              </a:rPr>
              <a:t>16. </a:t>
            </a:r>
            <a:r>
              <a:rPr lang="en-US" sz="2400" b="1" dirty="0" err="1">
                <a:latin typeface="Times New Roman" pitchFamily="18" charset="0"/>
                <a:cs typeface="Times New Roman" pitchFamily="18" charset="0"/>
              </a:rPr>
              <a:t>Trách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nhiệm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BMNN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chức</a:t>
            </a:r>
            <a:r>
              <a:rPr lang="en-US" sz="2400" b="1" dirty="0" smtClean="0">
                <a:latin typeface="Times New Roman" pitchFamily="18" charset="0"/>
                <a:cs typeface="Times New Roman" pitchFamily="18" charset="0"/>
              </a:rPr>
              <a:t> (</a:t>
            </a:r>
            <a:r>
              <a:rPr lang="en-US" sz="2400" b="1" err="1" smtClean="0">
                <a:latin typeface="Times New Roman" pitchFamily="18" charset="0"/>
                <a:cs typeface="Times New Roman" pitchFamily="18" charset="0"/>
              </a:rPr>
              <a:t>Điều</a:t>
            </a:r>
            <a:r>
              <a:rPr lang="en-US" sz="2400" b="1" smtClean="0">
                <a:latin typeface="Times New Roman" pitchFamily="18" charset="0"/>
                <a:cs typeface="Times New Roman" pitchFamily="18" charset="0"/>
              </a:rPr>
              <a:t> 24 Luật Bảo vệ BMNN và Điều 7 Nghị định 26)</a:t>
            </a:r>
            <a:endParaRPr lang="en-US" sz="2400" b="1" dirty="0" smtClean="0">
              <a:latin typeface="Times New Roman" pitchFamily="18" charset="0"/>
              <a:cs typeface="Times New Roman" pitchFamily="18" charset="0"/>
            </a:endParaRPr>
          </a:p>
          <a:p>
            <a:pPr marL="0" indent="0" algn="just">
              <a:buNone/>
            </a:pPr>
            <a:r>
              <a:rPr lang="it-IT" sz="2400" dirty="0">
                <a:latin typeface="Times New Roman" pitchFamily="18" charset="0"/>
                <a:cs typeface="Times New Roman" pitchFamily="18" charset="0"/>
              </a:rPr>
              <a:t>Văn phòng Trung ương Đảng và ban đảng, đảng đoàn, ban cán sự đảng và đảng ủy trực thuộc trung ương; cơ quan trung ương của tổ chức chính trị - xã hội, tổ chức xã hội; Hội đồng Dân tộc, Ủy ban của Quốc hội, cơ quan thuộc Ủy ban Thường vụ Quốc hội, Văn phòng Quốc hội; Văn phòng Chủ tịch nước; Bộ, cơ quan ngang Bộ, cơ quan thuộc Chính phủ; Tòa án nhân dân tối cao; Viện kiểm sát nhân dân tối cao; Kiểm toán nhà nước; tỉnh ủy, thành ủy, Đoàn đại biểu Quốc hội, Hội đồng nhân dân, Ủy ban nhân dân tỉnh, thành phố trực thuộc trung </a:t>
            </a:r>
            <a:r>
              <a:rPr lang="it-IT" sz="2400" dirty="0" smtClean="0">
                <a:latin typeface="Times New Roman" pitchFamily="18" charset="0"/>
                <a:cs typeface="Times New Roman" pitchFamily="18" charset="0"/>
              </a:rPr>
              <a:t>ương, </a:t>
            </a:r>
            <a:r>
              <a:rPr lang="it-IT" sz="2400" dirty="0">
                <a:latin typeface="Times New Roman" pitchFamily="18" charset="0"/>
                <a:cs typeface="Times New Roman" pitchFamily="18" charset="0"/>
              </a:rPr>
              <a:t>trong phạm vi nhiệm vụ, quyền hạn của mình, có trách nhiệm sau đây:</a:t>
            </a:r>
            <a:endParaRPr lang="en-US" sz="2400" dirty="0">
              <a:latin typeface="Times New Roman" pitchFamily="18" charset="0"/>
              <a:cs typeface="Times New Roman" pitchFamily="18" charset="0"/>
            </a:endParaRPr>
          </a:p>
          <a:p>
            <a:pPr marL="0" indent="0" algn="just">
              <a:buNone/>
            </a:pPr>
            <a:endParaRPr lang="en-US" dirty="0">
              <a:latin typeface="Constantia" pitchFamily="18" charset="0"/>
            </a:endParaRPr>
          </a:p>
        </p:txBody>
      </p:sp>
    </p:spTree>
    <p:extLst>
      <p:ext uri="{BB962C8B-B14F-4D97-AF65-F5344CB8AC3E}">
        <p14:creationId xmlns:p14="http://schemas.microsoft.com/office/powerpoint/2010/main" val="24602329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10000"/>
          </a:bodyPr>
          <a:lstStyle/>
          <a:p>
            <a:pPr marL="0" indent="0" algn="just">
              <a:buNone/>
            </a:pPr>
            <a:r>
              <a:rPr lang="it-IT" sz="2400" dirty="0">
                <a:latin typeface="Times New Roman" pitchFamily="18" charset="0"/>
                <a:cs typeface="Times New Roman" pitchFamily="18" charset="0"/>
              </a:rPr>
              <a:t>-</a:t>
            </a:r>
            <a:r>
              <a:rPr lang="it-IT" sz="2400" dirty="0" smtClean="0">
                <a:latin typeface="Times New Roman" pitchFamily="18" charset="0"/>
                <a:cs typeface="Times New Roman" pitchFamily="18" charset="0"/>
              </a:rPr>
              <a:t> </a:t>
            </a:r>
            <a:r>
              <a:rPr lang="it-IT" sz="2400" dirty="0">
                <a:latin typeface="Times New Roman" pitchFamily="18" charset="0"/>
                <a:cs typeface="Times New Roman" pitchFamily="18" charset="0"/>
              </a:rPr>
              <a:t>Tổ chức thực hiện công tác bảo vệ bí mật nhà </a:t>
            </a:r>
            <a:r>
              <a:rPr lang="it-IT" sz="2400" dirty="0" smtClean="0">
                <a:latin typeface="Times New Roman" pitchFamily="18" charset="0"/>
                <a:cs typeface="Times New Roman" pitchFamily="18" charset="0"/>
              </a:rPr>
              <a:t>nước.</a:t>
            </a:r>
            <a:endParaRPr lang="en-US" sz="2400" dirty="0">
              <a:latin typeface="Times New Roman" pitchFamily="18" charset="0"/>
              <a:cs typeface="Times New Roman" pitchFamily="18" charset="0"/>
            </a:endParaRPr>
          </a:p>
          <a:p>
            <a:pPr marL="0" indent="0" algn="just">
              <a:buNone/>
            </a:pPr>
            <a:r>
              <a:rPr lang="it-IT" sz="2400" dirty="0">
                <a:latin typeface="Times New Roman" pitchFamily="18" charset="0"/>
                <a:cs typeface="Times New Roman" pitchFamily="18" charset="0"/>
              </a:rPr>
              <a:t>-</a:t>
            </a:r>
            <a:r>
              <a:rPr lang="it-IT" sz="2400" dirty="0" smtClean="0">
                <a:latin typeface="Times New Roman" pitchFamily="18" charset="0"/>
                <a:cs typeface="Times New Roman" pitchFamily="18" charset="0"/>
              </a:rPr>
              <a:t> </a:t>
            </a:r>
            <a:r>
              <a:rPr lang="it-IT" sz="2400" dirty="0">
                <a:latin typeface="Times New Roman" pitchFamily="18" charset="0"/>
                <a:cs typeface="Times New Roman" pitchFamily="18" charset="0"/>
              </a:rPr>
              <a:t>Chủ trì xây dựng và trình cơ quan có thẩm quyền ban hành hoặc ban hành theo thẩm quyền văn bản chuyên ngành liên quan đến bảo vệ bí mật nhà nước thuộc phạm vi quản lý phù hợp với quy định của Luật </a:t>
            </a:r>
            <a:r>
              <a:rPr lang="it-IT" sz="2400" dirty="0" smtClean="0">
                <a:latin typeface="Times New Roman" pitchFamily="18" charset="0"/>
                <a:cs typeface="Times New Roman" pitchFamily="18" charset="0"/>
              </a:rPr>
              <a:t>này.</a:t>
            </a:r>
            <a:endParaRPr lang="en-US" sz="2400" dirty="0">
              <a:latin typeface="Times New Roman" pitchFamily="18" charset="0"/>
              <a:cs typeface="Times New Roman" pitchFamily="18" charset="0"/>
            </a:endParaRPr>
          </a:p>
          <a:p>
            <a:pPr marL="0" indent="0" algn="just">
              <a:buNone/>
            </a:pPr>
            <a:r>
              <a:rPr lang="it-IT" sz="2400" dirty="0" smtClean="0">
                <a:latin typeface="Times New Roman" pitchFamily="18" charset="0"/>
                <a:cs typeface="Times New Roman" pitchFamily="18" charset="0"/>
              </a:rPr>
              <a:t>- Ban </a:t>
            </a:r>
            <a:r>
              <a:rPr lang="it-IT" sz="2400" dirty="0">
                <a:latin typeface="Times New Roman" pitchFamily="18" charset="0"/>
                <a:cs typeface="Times New Roman" pitchFamily="18" charset="0"/>
              </a:rPr>
              <a:t>hành và tổ chức thực hiện quy chế bảo vệ bí mật nhà nước của cơ quan, tổ chức, địa </a:t>
            </a:r>
            <a:r>
              <a:rPr lang="it-IT" sz="2400" dirty="0" smtClean="0">
                <a:latin typeface="Times New Roman" pitchFamily="18" charset="0"/>
                <a:cs typeface="Times New Roman" pitchFamily="18" charset="0"/>
              </a:rPr>
              <a:t>phương</a:t>
            </a:r>
            <a:r>
              <a:rPr lang="it-IT"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it-IT" sz="2400" dirty="0" smtClean="0">
                <a:latin typeface="Times New Roman" pitchFamily="18" charset="0"/>
                <a:cs typeface="Times New Roman" pitchFamily="18" charset="0"/>
              </a:rPr>
              <a:t>- Kiểm </a:t>
            </a:r>
            <a:r>
              <a:rPr lang="it-IT" sz="2400" dirty="0">
                <a:latin typeface="Times New Roman" pitchFamily="18" charset="0"/>
                <a:cs typeface="Times New Roman" pitchFamily="18" charset="0"/>
              </a:rPr>
              <a:t>tra, thanh tra, giải quyết khiếu nại, tố cáo và xử lý vi phạm pháp luật về bảo vệ bí mật nhà nước đối với cơ quan, tổ chức, cá nhân trực </a:t>
            </a:r>
            <a:r>
              <a:rPr lang="it-IT" sz="2400" dirty="0" smtClean="0">
                <a:latin typeface="Times New Roman" pitchFamily="18" charset="0"/>
                <a:cs typeface="Times New Roman" pitchFamily="18" charset="0"/>
              </a:rPr>
              <a:t>thuộc.</a:t>
            </a:r>
            <a:endParaRPr lang="en-US" sz="2400" dirty="0">
              <a:latin typeface="Times New Roman" pitchFamily="18" charset="0"/>
              <a:cs typeface="Times New Roman" pitchFamily="18" charset="0"/>
            </a:endParaRPr>
          </a:p>
          <a:p>
            <a:pPr marL="0" indent="0" algn="just">
              <a:buNone/>
            </a:pPr>
            <a:r>
              <a:rPr lang="en-US" sz="2400" smtClean="0">
                <a:latin typeface="Times New Roman" pitchFamily="18" charset="0"/>
                <a:cs typeface="Times New Roman" pitchFamily="18" charset="0"/>
              </a:rPr>
              <a:t>- </a:t>
            </a:r>
            <a:r>
              <a:rPr lang="it-IT" sz="2400" smtClean="0">
                <a:latin typeface="Times New Roman" pitchFamily="18" charset="0"/>
                <a:cs typeface="Times New Roman" pitchFamily="18" charset="0"/>
              </a:rPr>
              <a:t>Phân </a:t>
            </a:r>
            <a:r>
              <a:rPr lang="it-IT" sz="2400" dirty="0">
                <a:latin typeface="Times New Roman" pitchFamily="18" charset="0"/>
                <a:cs typeface="Times New Roman" pitchFamily="18" charset="0"/>
              </a:rPr>
              <a:t>công người thực hiện nhiệm </a:t>
            </a:r>
            <a:r>
              <a:rPr lang="it-IT" sz="2400" dirty="0" smtClean="0">
                <a:latin typeface="Times New Roman" pitchFamily="18" charset="0"/>
                <a:cs typeface="Times New Roman" pitchFamily="18" charset="0"/>
              </a:rPr>
              <a:t>vụ chuyên trách </a:t>
            </a:r>
            <a:r>
              <a:rPr lang="it-IT" sz="2400" dirty="0">
                <a:latin typeface="Times New Roman" pitchFamily="18" charset="0"/>
                <a:cs typeface="Times New Roman" pitchFamily="18" charset="0"/>
              </a:rPr>
              <a:t>bảo vệ bí mật nhà </a:t>
            </a:r>
            <a:r>
              <a:rPr lang="it-IT" sz="2400" dirty="0" smtClean="0">
                <a:latin typeface="Times New Roman" pitchFamily="18" charset="0"/>
                <a:cs typeface="Times New Roman" pitchFamily="18" charset="0"/>
              </a:rPr>
              <a:t>nước tại văn phòng hoặc đơn vị hành chính, </a:t>
            </a:r>
            <a:r>
              <a:rPr lang="it-IT" sz="2400" smtClean="0">
                <a:latin typeface="Times New Roman" pitchFamily="18" charset="0"/>
                <a:cs typeface="Times New Roman" pitchFamily="18" charset="0"/>
              </a:rPr>
              <a:t>tổng hợp </a:t>
            </a:r>
            <a:r>
              <a:rPr lang="it-IT" sz="2400" i="1" smtClean="0">
                <a:latin typeface="Times New Roman" pitchFamily="18" charset="0"/>
                <a:cs typeface="Times New Roman" pitchFamily="18" charset="0"/>
              </a:rPr>
              <a:t>(khoản 1 Điều 7 Nghị định 26)</a:t>
            </a:r>
            <a:r>
              <a:rPr lang="it-IT" sz="240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Các đơn vị trực thuộc có trách nhiệm phân công người thực hiện nghiệm vụ kiêm nhiệm bảo vệ BMNN tại văn phòng hoặc đơn vị hành chính, </a:t>
            </a:r>
            <a:r>
              <a:rPr lang="it-IT" sz="2400" smtClean="0">
                <a:latin typeface="Times New Roman" pitchFamily="18" charset="0"/>
                <a:cs typeface="Times New Roman" pitchFamily="18" charset="0"/>
              </a:rPr>
              <a:t>tổng hợp </a:t>
            </a:r>
            <a:r>
              <a:rPr lang="it-IT" sz="2400" i="1">
                <a:latin typeface="Times New Roman" pitchFamily="18" charset="0"/>
                <a:cs typeface="Times New Roman" pitchFamily="18" charset="0"/>
              </a:rPr>
              <a:t>(khoản </a:t>
            </a:r>
            <a:r>
              <a:rPr lang="it-IT" sz="2400" i="1" smtClean="0">
                <a:latin typeface="Times New Roman" pitchFamily="18" charset="0"/>
                <a:cs typeface="Times New Roman" pitchFamily="18" charset="0"/>
              </a:rPr>
              <a:t>2 </a:t>
            </a:r>
            <a:r>
              <a:rPr lang="it-IT" sz="2400" i="1">
                <a:latin typeface="Times New Roman" pitchFamily="18" charset="0"/>
                <a:cs typeface="Times New Roman" pitchFamily="18" charset="0"/>
              </a:rPr>
              <a:t>Điều 7 Nghị định 26</a:t>
            </a:r>
            <a:r>
              <a:rPr lang="it-IT" sz="2400" i="1" smtClean="0">
                <a:latin typeface="Times New Roman" pitchFamily="18" charset="0"/>
                <a:cs typeface="Times New Roman" pitchFamily="18" charset="0"/>
              </a:rPr>
              <a:t>)</a:t>
            </a:r>
            <a:r>
              <a:rPr lang="it-IT" sz="240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a:p>
            <a:pPr marL="0" indent="0" algn="just">
              <a:buNone/>
            </a:pPr>
            <a:r>
              <a:rPr lang="it-IT" sz="2400" smtClean="0">
                <a:latin typeface="Times New Roman" pitchFamily="18" charset="0"/>
                <a:cs typeface="Times New Roman" pitchFamily="18" charset="0"/>
              </a:rPr>
              <a:t>- Thực </a:t>
            </a:r>
            <a:r>
              <a:rPr lang="it-IT" sz="2400" dirty="0">
                <a:latin typeface="Times New Roman" pitchFamily="18" charset="0"/>
                <a:cs typeface="Times New Roman" pitchFamily="18" charset="0"/>
              </a:rPr>
              <a:t>hiện chế độ báo cáo về công tác bảo vệ bí mật nhà nước theo quy định của Chính </a:t>
            </a:r>
            <a:r>
              <a:rPr lang="it-IT" sz="2400">
                <a:latin typeface="Times New Roman" pitchFamily="18" charset="0"/>
                <a:cs typeface="Times New Roman" pitchFamily="18" charset="0"/>
              </a:rPr>
              <a:t>phủ</a:t>
            </a:r>
            <a:r>
              <a:rPr lang="it-IT" sz="2400" smtClean="0">
                <a:latin typeface="Times New Roman" pitchFamily="18" charset="0"/>
                <a:cs typeface="Times New Roman" pitchFamily="18" charset="0"/>
              </a:rPr>
              <a:t>.</a:t>
            </a:r>
          </a:p>
          <a:p>
            <a:pPr algn="just">
              <a:buFontTx/>
              <a:buChar char="-"/>
            </a:pPr>
            <a:endParaRPr lang="it-IT" sz="2400">
              <a:latin typeface="Times New Roman" pitchFamily="18" charset="0"/>
              <a:cs typeface="Times New Roman" pitchFamily="18" charset="0"/>
            </a:endParaRPr>
          </a:p>
          <a:p>
            <a:pPr algn="just">
              <a:buFontTx/>
              <a:buChar char="-"/>
            </a:pPr>
            <a:endParaRPr lang="it-IT" sz="2400" smtClean="0">
              <a:latin typeface="Times New Roman" pitchFamily="18" charset="0"/>
              <a:cs typeface="Times New Roman" pitchFamily="18" charset="0"/>
            </a:endParaRPr>
          </a:p>
          <a:p>
            <a:pPr algn="just">
              <a:buFontTx/>
              <a:buChar char="-"/>
            </a:pPr>
            <a:endParaRPr lang="it-IT" sz="2400">
              <a:latin typeface="Times New Roman" pitchFamily="18" charset="0"/>
              <a:cs typeface="Times New Roman" pitchFamily="18" charset="0"/>
            </a:endParaRPr>
          </a:p>
          <a:p>
            <a:pPr algn="just">
              <a:buFontTx/>
              <a:buChar char="-"/>
            </a:pPr>
            <a:endParaRPr lang="it-IT" sz="2400" smtClean="0">
              <a:latin typeface="Times New Roman" pitchFamily="18" charset="0"/>
              <a:cs typeface="Times New Roman" pitchFamily="18" charset="0"/>
            </a:endParaRPr>
          </a:p>
          <a:p>
            <a:pPr algn="just">
              <a:buFontTx/>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728261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i="1" smtClean="0">
                <a:latin typeface="Times New Roman" panose="02020603050405020304" pitchFamily="18" charset="0"/>
                <a:cs typeface="Times New Roman" panose="02020603050405020304" pitchFamily="18" charset="0"/>
              </a:rPr>
              <a:t>* Theo quy định tại khoản 4 Điều 7 Nghị định số 26, người thực hiện nhiệm vụ chuyên trách, kiêm nhiệm bảo vệ BMNN phái đáp ứng tiêu chuẩn sau:</a:t>
            </a:r>
          </a:p>
          <a:p>
            <a:pPr marL="0" indent="0" algn="just">
              <a:buNone/>
            </a:pPr>
            <a:r>
              <a:rPr lang="en-US" smtClean="0">
                <a:latin typeface="Times New Roman" panose="02020603050405020304" pitchFamily="18" charset="0"/>
                <a:cs typeface="Times New Roman" panose="02020603050405020304" pitchFamily="18" charset="0"/>
              </a:rPr>
              <a:t>- Có phẩm chất đạo đức tốt, có đủ tiêu chuẩn chính trị, có kiến thức pháp luật và chuyên môn, nghiệp vụ về bảo vệ BMNN, nghiêm chỉnh chấp hành đường lối, chủ trương, chính sách của Đảng, pháp luật của nhà nước.</a:t>
            </a:r>
          </a:p>
          <a:p>
            <a:pPr marL="0" indent="0" algn="just">
              <a:buNone/>
            </a:pPr>
            <a:r>
              <a:rPr lang="en-US" smtClean="0">
                <a:latin typeface="Times New Roman" panose="02020603050405020304" pitchFamily="18" charset="0"/>
                <a:cs typeface="Times New Roman" panose="02020603050405020304" pitchFamily="18" charset="0"/>
              </a:rPr>
              <a:t>- Có trách nhiệm gìn giữ BMNN; phục tùng sự phân công, điều động của cơ quan, tổ chức và thực hiện đầy đủ chức trách, nhiệm vụ được giao.</a:t>
            </a:r>
          </a:p>
          <a:p>
            <a:pPr marL="0" indent="0" algn="just">
              <a:buNone/>
            </a:pP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91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5641848"/>
          </a:xfrm>
        </p:spPr>
        <p:txBody>
          <a:bodyPr>
            <a:noAutofit/>
          </a:bodyPr>
          <a:lstStyle/>
          <a:p>
            <a:pPr marL="0" indent="0" algn="just">
              <a:buNone/>
            </a:pPr>
            <a:r>
              <a:rPr lang="en-US" sz="2400" b="1" dirty="0">
                <a:latin typeface="Times New Roman" pitchFamily="18" charset="0"/>
                <a:cs typeface="Times New Roman" pitchFamily="18" charset="0"/>
              </a:rPr>
              <a:t>II. NỘI DUNG CƠ BẢN CỦA LUẬT BẢO VỆ BÍ MẬT NHÀ NƯỚC VÀ VĂN BẢN HƯỚNG DẪN THI HÀNH</a:t>
            </a:r>
            <a:endParaRPr lang="en-US" sz="2400"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1. </a:t>
            </a:r>
            <a:r>
              <a:rPr lang="en-US" sz="2400" b="1" dirty="0" err="1">
                <a:latin typeface="Times New Roman" pitchFamily="18" charset="0"/>
                <a:cs typeface="Times New Roman" pitchFamily="18" charset="0"/>
              </a:rPr>
              <a:t>Khái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niệm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vệ</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nước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2)</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smtClean="0">
                <a:latin typeface="Times New Roman" pitchFamily="18" charset="0"/>
                <a:cs typeface="Times New Roman" pitchFamily="18" charset="0"/>
              </a:rPr>
              <a:t>.</a:t>
            </a:r>
          </a:p>
          <a:p>
            <a:pPr marL="0" indent="0" algn="just">
              <a:buNone/>
            </a:pP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806140267"/>
      </p:ext>
    </p:extLst>
  </p:cSld>
  <p:clrMapOvr>
    <a:masterClrMapping/>
  </p:clrMapOvr>
  <p:transition spd="slow">
    <p:pull/>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marL="0" indent="0" algn="just">
              <a:buNone/>
            </a:pPr>
            <a:r>
              <a:rPr lang="en-US" sz="2400" b="1" smtClean="0">
                <a:latin typeface="Times New Roman" pitchFamily="18" charset="0"/>
                <a:cs typeface="Times New Roman" pitchFamily="18" charset="0"/>
              </a:rPr>
              <a:t>17. </a:t>
            </a:r>
            <a:r>
              <a:rPr lang="en-US" sz="2400" b="1" dirty="0" err="1" smtClean="0">
                <a:latin typeface="Times New Roman" pitchFamily="18" charset="0"/>
                <a:cs typeface="Times New Roman" pitchFamily="18" charset="0"/>
              </a:rPr>
              <a:t>Trách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25)</a:t>
            </a:r>
          </a:p>
          <a:p>
            <a:pPr marL="0" indent="0" algn="just">
              <a:buNone/>
            </a:pPr>
            <a:r>
              <a:rPr lang="en-US" sz="2400" dirty="0" smtClean="0">
                <a:latin typeface="Times New Roman" pitchFamily="18" charset="0"/>
                <a:cs typeface="Times New Roman" pitchFamily="18" charset="0"/>
              </a:rPr>
              <a:t>(1) Ban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khoản</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24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BMNN.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683481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lgn="just">
              <a:buNone/>
            </a:pPr>
            <a:r>
              <a:rPr lang="en-US" sz="2400" b="1" smtClean="0">
                <a:latin typeface="Times New Roman" pitchFamily="18" charset="0"/>
                <a:cs typeface="Times New Roman" pitchFamily="18" charset="0"/>
              </a:rPr>
              <a:t>18. </a:t>
            </a:r>
            <a:r>
              <a:rPr lang="en-US" sz="2400" b="1" dirty="0" err="1" smtClean="0">
                <a:latin typeface="Times New Roman" pitchFamily="18" charset="0"/>
                <a:cs typeface="Times New Roman" pitchFamily="18" charset="0"/>
              </a:rPr>
              <a:t>Trách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nhiệm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BMNN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26)</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cận</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BMNN.</a:t>
            </a:r>
          </a:p>
        </p:txBody>
      </p:sp>
    </p:spTree>
    <p:extLst>
      <p:ext uri="{BB962C8B-B14F-4D97-AF65-F5344CB8AC3E}">
        <p14:creationId xmlns:p14="http://schemas.microsoft.com/office/powerpoint/2010/main" val="723871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cận</a:t>
            </a:r>
            <a:r>
              <a:rPr lang="en-US" sz="2400" dirty="0">
                <a:latin typeface="Times New Roman" pitchFamily="18" charset="0"/>
                <a:cs typeface="Times New Roman" pitchFamily="18" charset="0"/>
              </a:rPr>
              <a:t> BMNN;</a:t>
            </a:r>
          </a:p>
          <a:p>
            <a:pPr marL="0" indent="0" algn="just">
              <a:buNone/>
            </a:pPr>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do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cam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0410329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20000"/>
          </a:bodyPr>
          <a:lstStyle/>
          <a:p>
            <a:pPr marL="0" indent="0" algn="just">
              <a:buNone/>
            </a:pPr>
            <a:r>
              <a:rPr lang="en-US" b="1" smtClean="0">
                <a:latin typeface="Times New Roman" pitchFamily="18" charset="0"/>
                <a:cs typeface="Times New Roman" pitchFamily="18" charset="0"/>
              </a:rPr>
              <a:t>19. </a:t>
            </a:r>
            <a:r>
              <a:rPr lang="en-US" b="1" dirty="0" err="1" smtClean="0">
                <a:latin typeface="Times New Roman" pitchFamily="18" charset="0"/>
                <a:cs typeface="Times New Roman" pitchFamily="18" charset="0"/>
              </a:rPr>
              <a:t>Chế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bảo</a:t>
            </a:r>
            <a:r>
              <a:rPr lang="en-US" b="1" dirty="0" smtClean="0">
                <a:latin typeface="Times New Roman" pitchFamily="18" charset="0"/>
                <a:cs typeface="Times New Roman" pitchFamily="18" charset="0"/>
              </a:rPr>
              <a:t> </a:t>
            </a:r>
            <a:r>
              <a:rPr lang="en-US" b="1" err="1" smtClean="0">
                <a:latin typeface="Times New Roman" pitchFamily="18" charset="0"/>
                <a:cs typeface="Times New Roman" pitchFamily="18" charset="0"/>
              </a:rPr>
              <a:t>vệ</a:t>
            </a:r>
            <a:r>
              <a:rPr lang="en-US" b="1" smtClean="0">
                <a:latin typeface="Times New Roman" pitchFamily="18" charset="0"/>
                <a:cs typeface="Times New Roman" pitchFamily="18" charset="0"/>
              </a:rPr>
              <a:t> BMNN (Điều 8 Nghị định 26)</a:t>
            </a:r>
            <a:endParaRPr lang="en-US" b="1" dirty="0" smtClean="0">
              <a:latin typeface="Times New Roman" pitchFamily="18" charset="0"/>
              <a:cs typeface="Times New Roman" pitchFamily="18" charset="0"/>
            </a:endParaRPr>
          </a:p>
          <a:p>
            <a:pPr marL="0" indent="0" algn="just">
              <a:buNone/>
            </a:pP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Trách</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nhiệm</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báo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người</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đứng</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đầu</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cơ</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quan</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tổ</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chức</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phải</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thực</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hiện</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chế</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độ</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báo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về</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công</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tác</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bảo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vệ</a:t>
            </a:r>
            <a:r>
              <a:rPr lang="en-US" spc="20" dirty="0" smtClean="0">
                <a:latin typeface="Times New Roman" pitchFamily="18" charset="0"/>
                <a:cs typeface="Times New Roman" pitchFamily="18" charset="0"/>
              </a:rPr>
              <a:t> BMNN </a:t>
            </a:r>
            <a:r>
              <a:rPr lang="en-US" spc="20" dirty="0" err="1" smtClean="0">
                <a:latin typeface="Times New Roman" pitchFamily="18" charset="0"/>
                <a:cs typeface="Times New Roman" pitchFamily="18" charset="0"/>
              </a:rPr>
              <a:t>trong</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phạm</a:t>
            </a:r>
            <a:r>
              <a:rPr lang="en-US" spc="20" dirty="0" smtClean="0">
                <a:latin typeface="Times New Roman" pitchFamily="18" charset="0"/>
                <a:cs typeface="Times New Roman" pitchFamily="18" charset="0"/>
              </a:rPr>
              <a:t> vi </a:t>
            </a:r>
            <a:r>
              <a:rPr lang="en-US" spc="20" dirty="0" err="1" smtClean="0">
                <a:latin typeface="Times New Roman" pitchFamily="18" charset="0"/>
                <a:cs typeface="Times New Roman" pitchFamily="18" charset="0"/>
              </a:rPr>
              <a:t>quản</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lý</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gửi</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Bộ</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Công</a:t>
            </a:r>
            <a:r>
              <a:rPr lang="en-US" spc="20" dirty="0" smtClean="0">
                <a:latin typeface="Times New Roman" pitchFamily="18" charset="0"/>
                <a:cs typeface="Times New Roman" pitchFamily="18" charset="0"/>
              </a:rPr>
              <a:t> an </a:t>
            </a:r>
            <a:r>
              <a:rPr lang="en-US" spc="20" dirty="0" err="1" smtClean="0">
                <a:latin typeface="Times New Roman" pitchFamily="18" charset="0"/>
                <a:cs typeface="Times New Roman" pitchFamily="18" charset="0"/>
              </a:rPr>
              <a:t>để</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tổng</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hợp</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báo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cáo</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Thủ</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tướng</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Chính</a:t>
            </a:r>
            <a:r>
              <a:rPr lang="en-US" spc="20" dirty="0" smtClean="0">
                <a:latin typeface="Times New Roman" pitchFamily="18" charset="0"/>
                <a:cs typeface="Times New Roman" pitchFamily="18" charset="0"/>
              </a:rPr>
              <a:t> </a:t>
            </a:r>
            <a:r>
              <a:rPr lang="en-US" spc="20" dirty="0" err="1" smtClean="0">
                <a:latin typeface="Times New Roman" pitchFamily="18" charset="0"/>
                <a:cs typeface="Times New Roman" pitchFamily="18" charset="0"/>
              </a:rPr>
              <a:t>phủ</a:t>
            </a:r>
            <a:r>
              <a:rPr lang="en-US" spc="20"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cáo</a:t>
            </a: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BMNN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an.</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chốt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15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14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gửi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Công</a:t>
            </a:r>
            <a:r>
              <a:rPr lang="en-US" dirty="0">
                <a:latin typeface="Times New Roman" pitchFamily="18" charset="0"/>
                <a:cs typeface="Times New Roman" pitchFamily="18" charset="0"/>
              </a:rPr>
              <a:t> an </a:t>
            </a:r>
            <a:r>
              <a:rPr lang="en-US" dirty="0" err="1">
                <a:latin typeface="Times New Roman" pitchFamily="18" charset="0"/>
                <a:cs typeface="Times New Roman" pitchFamily="18" charset="0"/>
              </a:rPr>
              <a:t>chậm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20 </a:t>
            </a:r>
            <a:r>
              <a:rPr lang="en-US" dirty="0" err="1">
                <a:latin typeface="Times New Roman" pitchFamily="18" charset="0"/>
                <a:cs typeface="Times New Roman" pitchFamily="18" charset="0"/>
              </a:rPr>
              <a:t>tháng</a:t>
            </a:r>
            <a:r>
              <a:rPr lang="en-US" dirty="0">
                <a:latin typeface="Times New Roman" pitchFamily="18" charset="0"/>
                <a:cs typeface="Times New Roman" pitchFamily="18" charset="0"/>
              </a:rPr>
              <a:t> 12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cáo</a:t>
            </a:r>
            <a:r>
              <a:rPr lang="en-US" dirty="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391568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BMNN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p>
          <a:p>
            <a:pPr algn="just">
              <a:buFontTx/>
              <a:buChar char="-"/>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8292590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pPr marL="0" indent="0">
              <a:buNone/>
            </a:pPr>
            <a:r>
              <a:rPr lang="en-US" sz="2400" b="1" smtClean="0">
                <a:latin typeface="Times New Roman" pitchFamily="18" charset="0"/>
                <a:cs typeface="Times New Roman" pitchFamily="18" charset="0"/>
              </a:rPr>
              <a:t>20.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khoản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28)</a:t>
            </a:r>
            <a:endParaRPr lang="en-US" sz="2400" b="1" dirty="0">
              <a:latin typeface="Times New Roman" pitchFamily="18" charset="0"/>
              <a:cs typeface="Times New Roman" pitchFamily="18" charset="0"/>
            </a:endParaRPr>
          </a:p>
          <a:p>
            <a:pPr marL="0" indent="0" algn="just">
              <a:buNone/>
            </a:pPr>
            <a:r>
              <a:rPr lang="pt-BR" sz="2400" dirty="0">
                <a:latin typeface="Times New Roman" pitchFamily="18" charset="0"/>
                <a:cs typeface="Times New Roman" pitchFamily="18" charset="0"/>
              </a:rPr>
              <a:t>Bí mật nhà nước </a:t>
            </a:r>
            <a:r>
              <a:rPr lang="pt-BR" sz="2400" dirty="0" smtClean="0">
                <a:latin typeface="Times New Roman" pitchFamily="18" charset="0"/>
                <a:cs typeface="Times New Roman" pitchFamily="18" charset="0"/>
              </a:rPr>
              <a:t>được </a:t>
            </a:r>
            <a:r>
              <a:rPr lang="pt-BR" sz="2400" dirty="0">
                <a:latin typeface="Times New Roman" pitchFamily="18" charset="0"/>
                <a:cs typeface="Times New Roman" pitchFamily="18" charset="0"/>
              </a:rPr>
              <a:t>xác định trước ngày </a:t>
            </a:r>
            <a:r>
              <a:rPr lang="pt-BR" sz="2400" dirty="0" smtClean="0">
                <a:latin typeface="Times New Roman" pitchFamily="18" charset="0"/>
                <a:cs typeface="Times New Roman" pitchFamily="18" charset="0"/>
              </a:rPr>
              <a:t>01/01/2019 </a:t>
            </a:r>
            <a:r>
              <a:rPr lang="pt-BR" sz="2400" dirty="0">
                <a:latin typeface="Times New Roman" pitchFamily="18" charset="0"/>
                <a:cs typeface="Times New Roman" pitchFamily="18" charset="0"/>
              </a:rPr>
              <a:t>được xác định thời hạn bảo vệ theo quy định tại khoản 1 Điều 19 của Luật </a:t>
            </a:r>
            <a:r>
              <a:rPr lang="pt-BR" sz="2400" dirty="0" smtClean="0">
                <a:latin typeface="Times New Roman" pitchFamily="18" charset="0"/>
                <a:cs typeface="Times New Roman" pitchFamily="18" charset="0"/>
              </a:rPr>
              <a:t>Bảo vệ BMNN. </a:t>
            </a:r>
            <a:r>
              <a:rPr lang="it-IT" sz="2400" dirty="0" smtClean="0">
                <a:latin typeface="Times New Roman" pitchFamily="18" charset="0"/>
                <a:cs typeface="Times New Roman" pitchFamily="18" charset="0"/>
              </a:rPr>
              <a:t>Việc</a:t>
            </a:r>
            <a:r>
              <a:rPr lang="pt-BR" sz="2400" dirty="0" smtClean="0">
                <a:latin typeface="Times New Roman" pitchFamily="18" charset="0"/>
                <a:cs typeface="Times New Roman" pitchFamily="18" charset="0"/>
              </a:rPr>
              <a:t> </a:t>
            </a:r>
            <a:r>
              <a:rPr lang="pt-BR" sz="2400" dirty="0">
                <a:latin typeface="Times New Roman" pitchFamily="18" charset="0"/>
                <a:cs typeface="Times New Roman" pitchFamily="18" charset="0"/>
              </a:rPr>
              <a:t>xác định </a:t>
            </a:r>
            <a:r>
              <a:rPr lang="pt-BR" sz="2400" dirty="0" smtClean="0">
                <a:latin typeface="Times New Roman" pitchFamily="18" charset="0"/>
                <a:cs typeface="Times New Roman" pitchFamily="18" charset="0"/>
              </a:rPr>
              <a:t>kết </a:t>
            </a:r>
            <a:r>
              <a:rPr lang="pt-BR" sz="2400" dirty="0">
                <a:latin typeface="Times New Roman" pitchFamily="18" charset="0"/>
                <a:cs typeface="Times New Roman" pitchFamily="18" charset="0"/>
              </a:rPr>
              <a:t>thúc trước ngày 01 tháng 7 năm 2021.</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01/7/2020)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theo quy định tại Đi</a:t>
            </a:r>
            <a:r>
              <a:rPr lang="en-US" sz="2400" dirty="0">
                <a:latin typeface="Times New Roman" pitchFamily="18" charset="0"/>
                <a:cs typeface="Times New Roman" pitchFamily="18" charset="0"/>
              </a:rPr>
              <a:t>ề</a:t>
            </a:r>
            <a:r>
              <a:rPr lang="vi-VN" sz="2400" dirty="0">
                <a:latin typeface="Times New Roman" pitchFamily="18" charset="0"/>
                <a:cs typeface="Times New Roman" pitchFamily="18" charset="0"/>
              </a:rPr>
              <a:t>u 22 Lu</a:t>
            </a:r>
            <a:r>
              <a:rPr lang="en-US" sz="2400" dirty="0" err="1">
                <a:latin typeface="Times New Roman" pitchFamily="18" charset="0"/>
                <a:cs typeface="Times New Roman" pitchFamily="18" charset="0"/>
              </a:rPr>
              <a:t>ật</a:t>
            </a:r>
            <a:r>
              <a:rPr lang="vi-VN" sz="2400" dirty="0">
                <a:latin typeface="Times New Roman" pitchFamily="18" charset="0"/>
                <a:cs typeface="Times New Roman" pitchFamily="18" charset="0"/>
              </a:rPr>
              <a:t> Bảo v</a:t>
            </a:r>
            <a:r>
              <a:rPr lang="en-US" sz="2400" dirty="0">
                <a:latin typeface="Times New Roman" pitchFamily="18" charset="0"/>
                <a:cs typeface="Times New Roman" pitchFamily="18" charset="0"/>
              </a:rPr>
              <a:t>ệ</a:t>
            </a:r>
            <a:r>
              <a:rPr lang="vi-VN" sz="2400" dirty="0">
                <a:latin typeface="Times New Roman" pitchFamily="18" charset="0"/>
                <a:cs typeface="Times New Roman" pitchFamily="18" charset="0"/>
              </a:rPr>
              <a:t> BMNN.</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BMNN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01/01/2019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BMNN </a:t>
            </a:r>
            <a:r>
              <a:rPr lang="vi-VN" sz="2400" dirty="0">
                <a:latin typeface="Times New Roman" pitchFamily="18" charset="0"/>
                <a:cs typeface="Times New Roman" pitchFamily="18" charset="0"/>
              </a:rPr>
              <a:t>ban hành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Luật</a:t>
            </a:r>
            <a:r>
              <a:rPr lang="en-US" sz="2400" dirty="0">
                <a:latin typeface="Times New Roman" pitchFamily="18" charset="0"/>
                <a:cs typeface="Times New Roman" pitchFamily="18" charset="0"/>
              </a:rPr>
              <a:t>. </a:t>
            </a:r>
          </a:p>
          <a:p>
            <a:pPr marL="0" indent="0">
              <a:buNone/>
            </a:pPr>
            <a:endParaRPr lang="en-US" dirty="0"/>
          </a:p>
        </p:txBody>
      </p:sp>
    </p:spTree>
    <p:extLst>
      <p:ext uri="{BB962C8B-B14F-4D97-AF65-F5344CB8AC3E}">
        <p14:creationId xmlns:p14="http://schemas.microsoft.com/office/powerpoint/2010/main" val="338078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lgn="just">
              <a:buNone/>
            </a:pP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lệnh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52432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2819</TotalTime>
  <Words>10742</Words>
  <Application>Microsoft Office PowerPoint</Application>
  <PresentationFormat>On-screen Show (4:3)</PresentationFormat>
  <Paragraphs>284</Paragraphs>
  <Slides>85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2" baseType="lpstr">
      <vt:lpstr>Arial</vt:lpstr>
      <vt:lpstr>Calibri</vt:lpstr>
      <vt:lpstr>Constantia</vt:lpstr>
      <vt:lpstr>Times New Roman</vt:lpstr>
      <vt:lpstr>Wingdings 2</vt:lpstr>
      <vt:lpstr>Flow</vt:lpstr>
      <vt:lpstr>Document</vt:lpstr>
      <vt:lpstr>Nội dung  Luật Bảo vệ bí mật nhà nước  và văn bản hướng dẫn thi hành (phục vụ tuyên truyền, phổ biến cho các cơ quan,                           tổ chức, địa phương)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Một số lưu ý trong quá trình giao nhận tài liệu BMNN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Luật Bảo vệ bí mật nhà nước và văn bản hướng dẫn thi hành</dc:title>
  <dc:creator>Tu</dc:creator>
  <cp:lastModifiedBy>PCPC</cp:lastModifiedBy>
  <cp:revision>481</cp:revision>
  <cp:lastPrinted>2022-07-12T01:50:28Z</cp:lastPrinted>
  <dcterms:created xsi:type="dcterms:W3CDTF">2006-08-16T00:00:00Z</dcterms:created>
  <dcterms:modified xsi:type="dcterms:W3CDTF">2023-10-05T07:37:18Z</dcterms:modified>
</cp:coreProperties>
</file>